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B_22ACB51D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62" r:id="rId11"/>
    <p:sldId id="258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768EC4-765D-B975-8FB8-88DEFC48D970}" name="Peter Sladek" initials="PS" userId="4e4d68bda439f84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60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modernComment_10B_22ACB51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F1964B0-0C9D-42D4-BC29-81A9A5E4AC28}" authorId="{29768EC4-765D-B975-8FB8-88DEFC48D970}" created="2024-09-09T08:31:28.96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81743901" sldId="267"/>
      <ac:spMk id="3" creationId="{00000000-0000-0000-0000-000000000000}"/>
      <ac:txMk cp="0">
        <ac:context len="313" hash="1706075212"/>
      </ac:txMk>
    </ac:txMkLst>
    <p188:pos x="4387574" y="148949"/>
    <p188:txBody>
      <a:bodyPr/>
      <a:lstStyle/>
      <a:p>
        <a:r>
          <a:rPr lang="cs-CZ"/>
          <a:t>Toto je navrh. Prosim o potvrdenie alebo upravu...</a:t>
        </a:r>
      </a:p>
    </p188:txBody>
  </p188:cm>
  <p188:cm id="{C3D4C678-BF0D-4836-A6EB-32934E7F2475}" authorId="{29768EC4-765D-B975-8FB8-88DEFC48D970}" created="2024-09-09T08:31:40.24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81743901" sldId="267"/>
      <ac:spMk id="3" creationId="{00000000-0000-0000-0000-000000000000}"/>
      <ac:txMk cp="216">
        <ac:context len="313" hash="1706075212"/>
      </ac:txMk>
    </ac:txMkLst>
    <p188:pos x="4047435" y="2786132"/>
    <p188:txBody>
      <a:bodyPr/>
      <a:lstStyle/>
      <a:p>
        <a:r>
          <a:rPr lang="cs-CZ"/>
          <a:t>Zatial nemame potvrdene...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72A59-ADC4-471B-890F-9ED2D9991B19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D8238-A6B4-4955-8D2A-F5B3D7886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3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F1D7-C3F7-48EA-BD07-508A1D22B9E9}" type="datetime1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65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2B43-A2F9-46FF-A615-81587A5A013A}" type="datetime1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6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6856-3FD3-4570-A84E-31BBB4CD1CEA}" type="datetime1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00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0398-CC3F-4FDF-B8BE-C428D8BA38E2}" type="datetime1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43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29FC-FBE2-4CA5-B759-091BB99936E6}" type="datetime1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57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D0CC-9A5C-4A98-82BF-FC44FA10E6FF}" type="datetime1">
              <a:rPr lang="cs-CZ" smtClean="0"/>
              <a:t>09.09.2024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24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F53D-E7F3-443E-AA8C-8172A17ADE9B}" type="datetime1">
              <a:rPr lang="cs-CZ" smtClean="0"/>
              <a:t>09.09.2024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95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C944-34BF-47B1-AFCF-2EA0E91304EA}" type="datetime1">
              <a:rPr lang="cs-CZ" smtClean="0"/>
              <a:t>09.09.2024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83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2E7E-0023-4A84-A0D8-CD13F25EEF0E}" type="datetime1">
              <a:rPr lang="cs-CZ" smtClean="0"/>
              <a:t>09.09.2024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85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A1A9-0CD0-49AC-9390-864DABEF81B6}" type="datetime1">
              <a:rPr lang="cs-CZ" smtClean="0"/>
              <a:t>09.09.2024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4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9F66-6C57-4695-87BB-7393B426D40E}" type="datetime1">
              <a:rPr lang="cs-CZ" smtClean="0"/>
              <a:t>09.09.2024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9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8CA09-FB57-4518-B0CB-8B477F92E050}" type="datetime1">
              <a:rPr lang="cs-CZ" smtClean="0"/>
              <a:t>09.09.2024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7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sz.cz/web/cz/odber-novinek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cssz.cz/web/cz/informace-pro-vyvojare-lekarskeho-s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cssz.cz/status.html" TargetMode="External"/><Relationship Id="rId4" Type="http://schemas.openxmlformats.org/officeDocument/2006/relationships/hyperlink" Target="mailto:podpora.eneschopenka@cssz.cz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s.cssz.cz/nem/NEMPRI2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0B_22ACB51D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s.cssz.cz/nem/ZZVDPN2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8749" y="3375498"/>
            <a:ext cx="5862118" cy="1056183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Elektronizace</a:t>
            </a:r>
            <a:br>
              <a:rPr lang="cs-CZ" sz="32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dalších dávek nemocenského pojištění</a:t>
            </a:r>
            <a:br>
              <a:rPr lang="en-US" sz="32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2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4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24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</a:t>
            </a:r>
            <a:r>
              <a:rPr lang="cs-CZ" sz="2400" b="1" dirty="0" err="1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odání</a:t>
            </a:r>
            <a:r>
              <a:rPr lang="cs-CZ" sz="24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 mzdové a </a:t>
            </a:r>
            <a:r>
              <a:rPr lang="en-US" sz="24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pers.</a:t>
            </a:r>
            <a:r>
              <a:rPr lang="cs-CZ" sz="24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SW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8323" y="4642273"/>
            <a:ext cx="5359167" cy="70753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eter</a:t>
            </a:r>
            <a:r>
              <a:rPr lang="cs-CZ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</a:t>
            </a:r>
            <a:r>
              <a:rPr lang="cs-CZ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ádek</a:t>
            </a:r>
            <a:r>
              <a:rPr lang="cs-CZ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Jakub Víšek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rchite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kti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OKsystem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300"/>
              </a:spcAft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729842" y="4584583"/>
            <a:ext cx="4941116" cy="0"/>
          </a:xfrm>
          <a:prstGeom prst="line">
            <a:avLst/>
          </a:prstGeom>
          <a:ln w="19050">
            <a:solidFill>
              <a:srgbClr val="005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dnadpis 2"/>
          <p:cNvSpPr txBox="1">
            <a:spLocks/>
          </p:cNvSpPr>
          <p:nvPr/>
        </p:nvSpPr>
        <p:spPr>
          <a:xfrm>
            <a:off x="668323" y="6088492"/>
            <a:ext cx="5359167" cy="70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10.9.2024</a:t>
            </a: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300"/>
              </a:spcAft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Obrázek 7" descr="C:\Users\xxberiva\AppData\Local\Microsoft\Windows\INetCache\Content.Outlook\169DS2E8\Hlavicka NPO_EU_CSSZ 202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95943"/>
            <a:ext cx="6639837" cy="741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518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Důležité kontakty a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417179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Informace pro vývojáře mzdových SW (dokumentace </a:t>
            </a:r>
            <a:r>
              <a:rPr lang="cs-CZ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epodání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https://www.cssz.cz/web/cz/informace-pro-vyvojare-mzdovych-a-personalnich-systemu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Odběr novinek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https://www.cssz.cz/web/cz/odber-novinek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Kontaktní email pro řešení problémů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podpora.eneschopenka@cssz.cz</a:t>
            </a: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Informace o dostupnosti elektronických služeb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https://www.cssz.cz/status.html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16824D7-0C9F-63DF-9340-97CA9B76E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0587" y="2882149"/>
            <a:ext cx="3578334" cy="38393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FD2CB1A-0EF4-0BB9-94B2-D464AC309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5816" y="1435756"/>
            <a:ext cx="3777046" cy="222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89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68323" y="2323749"/>
            <a:ext cx="9144000" cy="105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Děkujeme za pozornost.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68323" y="4642273"/>
            <a:ext cx="535916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Peter Sládek a Jakub Víšek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729842" y="4584583"/>
            <a:ext cx="4941116" cy="0"/>
          </a:xfrm>
          <a:prstGeom prst="line">
            <a:avLst/>
          </a:prstGeom>
          <a:ln w="19050">
            <a:solidFill>
              <a:srgbClr val="005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11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2" y="834057"/>
            <a:ext cx="2100624" cy="75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9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  <a:endParaRPr lang="cs-CZ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Nová verze e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</a:t>
            </a:r>
            <a:r>
              <a:rPr lang="cs-CZ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odání</a:t>
            </a:r>
            <a:r>
              <a:rPr lang="cs-CZ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NEMPRI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NEMPRI25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</a:t>
            </a:r>
            <a:r>
              <a:rPr lang="cs-CZ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 e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</a:t>
            </a:r>
            <a:r>
              <a:rPr lang="cs-CZ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odání</a:t>
            </a:r>
            <a:r>
              <a:rPr lang="cs-CZ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NPOSVC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NPOSVC25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</a:t>
            </a:r>
            <a:r>
              <a:rPr lang="cs-CZ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 e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</a:t>
            </a:r>
            <a:r>
              <a:rPr lang="cs-CZ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odání</a:t>
            </a:r>
            <a:r>
              <a:rPr lang="cs-CZ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DZNP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DZNP25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Nová verze e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</a:t>
            </a:r>
            <a:r>
              <a:rPr lang="cs-CZ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odání</a:t>
            </a:r>
            <a:r>
              <a:rPr lang="cs-CZ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ZZVDPN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ZZVDPN25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Harmonogram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00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Nová verze NEMPRI</a:t>
            </a:r>
            <a:r>
              <a:rPr lang="en-US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(NEMPRI25)</a:t>
            </a:r>
            <a:endParaRPr lang="cs-CZ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ý název „Oznámení zaměstnavatele o žádosti zaměstnance o dávku“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ové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XSD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namespace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http://schemas.cssz.cz/nem/NEMPRI25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Hlavní změna je rozšíření o strukturované data pro další dávky NP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Peněžitá pomoc v mateřství (PPM)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Otcovská (OPP)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Ošetřovné (OSE)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Dlouhodobé ošetřovné (DLO)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Doch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ází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 přesunu některých existujících elementů do nových struktur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8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Nové </a:t>
            </a:r>
            <a:r>
              <a:rPr lang="en-US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e-P</a:t>
            </a:r>
            <a:r>
              <a:rPr lang="cs-CZ" b="1" dirty="0" err="1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odání</a:t>
            </a:r>
            <a:r>
              <a:rPr lang="cs-CZ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NPOSVC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Žádost o nemocenskou dávku OSVČ (osoby dobrovolně 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nemocensky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pojištěné)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Jedná se o obdobu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NEMPRI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 žádosti OSVČ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Odstraněny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elementy nerelevantní pro OSVČ a naopak přidány ty specifické pro OSVČ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Příjem standardními 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ály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APEP a ISDS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Údaje pro APEP 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GovTalk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obálku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lass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CSSZ_N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POSVC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eType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subType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NPOSVC25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7439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Nové </a:t>
            </a:r>
            <a:r>
              <a:rPr lang="en-US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lang="cs-CZ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Podání DZNP </a:t>
            </a:r>
            <a:r>
              <a:rPr lang="en-US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1/3</a:t>
            </a:r>
            <a:endParaRPr lang="cs-CZ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Dotaz zaměstnavatele na nemocenské pojištění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Technicky podobné 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Podání DZDPN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tj. klient v DV zasílá dotaz na data a v odpovědi kromě protokolu dostane zašifrovaná data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Příjem standardními 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ály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APEP a ISDS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Údaje pro APEP 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GovTalk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obálku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lass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CSSZ_DZNP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eType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subType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DZNP25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83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Nové </a:t>
            </a:r>
            <a:r>
              <a:rPr lang="en-US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e-P</a:t>
            </a:r>
            <a:r>
              <a:rPr lang="cs-CZ" b="1" dirty="0" err="1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odání</a:t>
            </a:r>
            <a:r>
              <a:rPr lang="en-US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DZNP 2/3</a:t>
            </a:r>
            <a:endParaRPr lang="cs-CZ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atov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 věta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Podání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obsahovat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Jeden ze tří typů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dotaz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ů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operací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rácení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 NP d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čísla rozhodnutí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(1-N)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cs-CZ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VratDzNpDleCislaRozhodnuti</a:t>
            </a:r>
            <a:endParaRPr 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rácení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 NP z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obdob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(max 31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ů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– </a:t>
            </a:r>
            <a:r>
              <a:rPr lang="cs-CZ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VratDzNpZaObdobi</a:t>
            </a:r>
            <a:endParaRPr 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Zru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šení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vracení změn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čísla rozhodnutí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(1-N) – </a:t>
            </a:r>
            <a:r>
              <a:rPr lang="cs-CZ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ZrusVraceniZmen</a:t>
            </a:r>
            <a:endParaRPr 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Veřejnou část šifrovacího certifikátu pro zašifrování dat odpovědi</a:t>
            </a:r>
            <a:endParaRPr lang="cs-CZ" sz="1900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Odpověď na 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-Pod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ání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bude obsahovat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Protokol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zpracovan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Zašifrovaná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dpověd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data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NP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ZrusVraceniZmen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logicky nevrací data o NP, ale jen výsledek operace 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K/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CHYBA pro jednotlivá vstupní čísla rozhodnutí, ale kvůli konzistenci bude tato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odpověď taky zašifrována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578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Nové </a:t>
            </a:r>
            <a:r>
              <a:rPr lang="en-US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e-P</a:t>
            </a:r>
            <a:r>
              <a:rPr lang="cs-CZ" b="1" dirty="0" err="1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odání</a:t>
            </a:r>
            <a:r>
              <a:rPr lang="en-US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DZNP 3/3</a:t>
            </a:r>
            <a:endParaRPr lang="cs-CZ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5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Postup jak dešifrovat zašifrovanou odpověď</a:t>
            </a:r>
          </a:p>
          <a:p>
            <a:r>
              <a:rPr lang="cs-CZ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Dekódování obsahu elementu Data z Base64 na pole bytů</a:t>
            </a:r>
          </a:p>
          <a:p>
            <a:r>
              <a:rPr lang="cs-CZ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Dešifrování pole bytů dle standardu CMS/PKCS #</a:t>
            </a:r>
            <a:r>
              <a:rPr lang="en-US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cs-CZ" sz="5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cs-CZ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Např. v .NET pomocí třídy </a:t>
            </a:r>
            <a:r>
              <a:rPr lang="cs-CZ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EnvelopedCms</a:t>
            </a:r>
            <a:endParaRPr lang="cs-CZ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Dekomprimace pole bytů ve formátu </a:t>
            </a:r>
            <a:r>
              <a:rPr lang="cs-CZ" sz="5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gzip</a:t>
            </a:r>
            <a:endParaRPr lang="en-US" sz="5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Např. v .NET pomocí třídy </a:t>
            </a:r>
            <a:r>
              <a:rPr lang="cs-CZ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GZipStream</a:t>
            </a:r>
            <a:endParaRPr lang="cs-CZ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Výsledek je pole bytů, které reprezentuje XML data o NP </a:t>
            </a:r>
            <a:r>
              <a:rPr lang="en-US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5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DZNPOdpoved</a:t>
            </a:r>
            <a:r>
              <a:rPr lang="en-US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Detaily viz. dokument „Podávací a dotazovací protokol e-Podání ČSSZ“ na stránkách ČSSZ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06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Nová verze </a:t>
            </a:r>
            <a:r>
              <a:rPr lang="en-US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ZZVDPN</a:t>
            </a:r>
            <a:r>
              <a:rPr lang="cs-CZ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(ZZVDPN25)</a:t>
            </a:r>
            <a:endParaRPr lang="cs-CZ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Žádost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změnu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způsobu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výplaty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dočasné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pracovní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neschopnosti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ové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XSD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namespace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http://schemas.cssz.cz/nem/ZZVDPN25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Jediná změna je 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šíření o položku druh 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dávk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(NEM, PPM, OCR, …)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572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Harmonogram</a:t>
            </a:r>
            <a:endParaRPr lang="cs-CZ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174262-F0F1-2E8E-324E-E4E3D524B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937320"/>
              </p:ext>
            </p:extLst>
          </p:nvPr>
        </p:nvGraphicFramePr>
        <p:xfrm>
          <a:off x="838200" y="1825625"/>
          <a:ext cx="9753600" cy="2033580"/>
        </p:xfrm>
        <a:graphic>
          <a:graphicData uri="http://schemas.openxmlformats.org/drawingml/2006/table">
            <a:tbl>
              <a:tblPr/>
              <a:tblGrid>
                <a:gridCol w="7848819">
                  <a:extLst>
                    <a:ext uri="{9D8B030D-6E8A-4147-A177-3AD203B41FA5}">
                      <a16:colId xmlns:a16="http://schemas.microsoft.com/office/drawing/2014/main" val="1115899166"/>
                    </a:ext>
                  </a:extLst>
                </a:gridCol>
                <a:gridCol w="1904781">
                  <a:extLst>
                    <a:ext uri="{9D8B030D-6E8A-4147-A177-3AD203B41FA5}">
                      <a16:colId xmlns:a16="http://schemas.microsoft.com/office/drawing/2014/main" val="3642081023"/>
                    </a:ext>
                  </a:extLst>
                </a:gridCol>
              </a:tblGrid>
              <a:tr h="49180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Workshop pro vývojáře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mzdov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ých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a personálních SW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(HR SW)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10.09.2024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093726"/>
                  </a:ext>
                </a:extLst>
              </a:tr>
              <a:tr h="49180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NEMPRI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25, DZNP25 a ZZVDPN25 - p</a:t>
                      </a:r>
                      <a:r>
                        <a:rPr lang="cs-C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opis a XSD datových vět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;</a:t>
                      </a:r>
                      <a:r>
                        <a:rPr lang="cs-C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nasazen</a:t>
                      </a:r>
                      <a:r>
                        <a:rPr lang="cs-C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í do testovacího prostředí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20.09.2024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26247"/>
                  </a:ext>
                </a:extLst>
              </a:tr>
              <a:tr h="49180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NPO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S</a:t>
                      </a:r>
                      <a:r>
                        <a:rPr lang="cs-C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VC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25 -</a:t>
                      </a:r>
                      <a:r>
                        <a:rPr lang="cs-C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popis a XSD datové </a:t>
                      </a:r>
                      <a:r>
                        <a:rPr lang="cs-CZ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vě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ty</a:t>
                      </a:r>
                      <a:r>
                        <a:rPr lang="cs-C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nasazen</a:t>
                      </a:r>
                      <a:r>
                        <a:rPr lang="cs-CZ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í do testovacího prostředí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0.09.2024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325886"/>
                  </a:ext>
                </a:extLst>
              </a:tr>
              <a:tr h="491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Spu</a:t>
                      </a: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štění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produkčního provozu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01.01.2025</a:t>
                      </a:r>
                    </a:p>
                  </a:txBody>
                  <a:tcPr marL="9525" marR="1143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850760"/>
                  </a:ext>
                </a:extLst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8158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654</Words>
  <Application>Microsoft Office PowerPoint</Application>
  <PresentationFormat>Widescreen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Wingdings</vt:lpstr>
      <vt:lpstr>Motiv Office</vt:lpstr>
      <vt:lpstr>Elektronizace dalších dávek nemocenského pojištění  e-Podání pro mzdové a pers. SW</vt:lpstr>
      <vt:lpstr>Agenda</vt:lpstr>
      <vt:lpstr>Nová verze NEMPRI (NEMPRI25)</vt:lpstr>
      <vt:lpstr>Nové e-Podání NPOSVC</vt:lpstr>
      <vt:lpstr>Nové e-Podání DZNP 1/3</vt:lpstr>
      <vt:lpstr>Nové e-Podání DZNP 2/3</vt:lpstr>
      <vt:lpstr>Nové e-Podání DZNP 3/3</vt:lpstr>
      <vt:lpstr>Nová verze ZZVDPN (ZZVDPN25)</vt:lpstr>
      <vt:lpstr>Harmonogram</vt:lpstr>
      <vt:lpstr>Důležité kontakty a služby</vt:lpstr>
      <vt:lpstr>PowerPoint Presentation</vt:lpstr>
    </vt:vector>
  </TitlesOfParts>
  <Company>ČSSZ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Koukolová Tereza (ČSSZ 0)</dc:creator>
  <cp:lastModifiedBy>Peter Sladek</cp:lastModifiedBy>
  <cp:revision>260</cp:revision>
  <dcterms:created xsi:type="dcterms:W3CDTF">2023-03-02T13:57:36Z</dcterms:created>
  <dcterms:modified xsi:type="dcterms:W3CDTF">2024-09-09T15:12:51Z</dcterms:modified>
</cp:coreProperties>
</file>