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310" r:id="rId5"/>
    <p:sldId id="311" r:id="rId6"/>
    <p:sldId id="312" r:id="rId7"/>
    <p:sldId id="291" r:id="rId8"/>
    <p:sldId id="284" r:id="rId9"/>
    <p:sldId id="313" r:id="rId10"/>
    <p:sldId id="300" r:id="rId11"/>
    <p:sldId id="301" r:id="rId12"/>
    <p:sldId id="302" r:id="rId13"/>
    <p:sldId id="303" r:id="rId14"/>
    <p:sldId id="285" r:id="rId15"/>
    <p:sldId id="314" r:id="rId16"/>
    <p:sldId id="275" r:id="rId17"/>
    <p:sldId id="304" r:id="rId18"/>
    <p:sldId id="305" r:id="rId19"/>
    <p:sldId id="306" r:id="rId20"/>
    <p:sldId id="307" r:id="rId21"/>
    <p:sldId id="287" r:id="rId22"/>
    <p:sldId id="315" r:id="rId23"/>
    <p:sldId id="308" r:id="rId24"/>
    <p:sldId id="316" r:id="rId25"/>
    <p:sldId id="317" r:id="rId26"/>
    <p:sldId id="318" r:id="rId27"/>
    <p:sldId id="258" r:id="rId2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0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B04D-3A4E-46BC-8473-8CE1957B3CF0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EB7F-8DFA-47D4-915F-68260FB02F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81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A59-ADC4-471B-890F-9ED2D9991B19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8238-A6B4-4955-8D2A-F5B3D7886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3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23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89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96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8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8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4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2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0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71F326-25BB-40CB-8275-1560178EB6F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F1D7-C3F7-48EA-BD07-508A1D22B9E9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65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2B43-A2F9-46FF-A615-81587A5A013A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6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6856-3FD3-4570-A84E-31BBB4CD1CEA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398-CC3F-4FDF-B8BE-C428D8BA38E2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43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29FC-FBE2-4CA5-B759-091BB99936E6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5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D0CC-9A5C-4A98-82BF-FC44FA10E6FF}" type="datetime1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4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53D-E7F3-443E-AA8C-8172A17ADE9B}" type="datetime1">
              <a:rPr lang="cs-CZ" smtClean="0"/>
              <a:t>06.09.2024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5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C944-34BF-47B1-AFCF-2EA0E91304EA}" type="datetime1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3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2E7E-0023-4A84-A0D8-CD13F25EEF0E}" type="datetime1">
              <a:rPr lang="cs-CZ" smtClean="0"/>
              <a:t>06.09.2024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85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A1A9-0CD0-49AC-9390-864DABEF81B6}" type="datetime1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9F66-6C57-4695-87BB-7393B426D40E}" type="datetime1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8CA09-FB57-4518-B0CB-8B477F92E050}" type="datetime1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4A15-C206-4292-A047-BB10EDABDA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280" y="2789717"/>
            <a:ext cx="5447251" cy="1056183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Elektronizace dávek nemocenského pojištění</a:t>
            </a:r>
            <a:endParaRPr lang="cs-CZ" sz="28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9842" y="4394382"/>
            <a:ext cx="5359167" cy="1145628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7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 Bolcková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6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</a:t>
            </a:r>
            <a:r>
              <a:rPr lang="cs-CZ" sz="6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editelka odboru nemocenského pojištění ČSSZ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6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7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Martina Huřťáková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6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odd</a:t>
            </a:r>
            <a:r>
              <a:rPr lang="cs-CZ" sz="6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sz="6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meritorně-právní</a:t>
            </a:r>
            <a:endParaRPr lang="cs-CZ" sz="6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729842" y="4258763"/>
            <a:ext cx="4941116" cy="0"/>
          </a:xfrm>
          <a:prstGeom prst="line">
            <a:avLst/>
          </a:prstGeom>
          <a:ln w="19050">
            <a:solidFill>
              <a:srgbClr val="005E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/>
          <p:cNvSpPr txBox="1">
            <a:spLocks/>
          </p:cNvSpPr>
          <p:nvPr/>
        </p:nvSpPr>
        <p:spPr>
          <a:xfrm>
            <a:off x="668323" y="6088492"/>
            <a:ext cx="5359167" cy="70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300"/>
              </a:spcAft>
            </a:pP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2024</a:t>
            </a:r>
          </a:p>
          <a:p>
            <a:pPr algn="l">
              <a:spcBef>
                <a:spcPts val="0"/>
              </a:spcBef>
              <a:spcAft>
                <a:spcPts val="300"/>
              </a:spcAft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62" y="863332"/>
            <a:ext cx="1426240" cy="692458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54" y="909707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1662" t="27673" r="56609" b="21219"/>
          <a:stretch/>
        </p:blipFill>
        <p:spPr>
          <a:xfrm>
            <a:off x="367861" y="262758"/>
            <a:ext cx="9270991" cy="63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25317" t="15899" r="45247" b="53733"/>
          <a:stretch/>
        </p:blipFill>
        <p:spPr>
          <a:xfrm>
            <a:off x="369147" y="352260"/>
            <a:ext cx="8091852" cy="4695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369147" y="1093076"/>
            <a:ext cx="8091851" cy="1114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286375" y="2226070"/>
            <a:ext cx="2344136" cy="475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48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5317" t="46518" r="45247" b="5546"/>
          <a:stretch/>
        </p:blipFill>
        <p:spPr>
          <a:xfrm>
            <a:off x="358464" y="302264"/>
            <a:ext cx="7030308" cy="6440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358464" y="5441639"/>
            <a:ext cx="7030309" cy="1300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25812" t="14768" r="44611" b="37922"/>
          <a:stretch/>
        </p:blipFill>
        <p:spPr>
          <a:xfrm>
            <a:off x="486318" y="240624"/>
            <a:ext cx="7049598" cy="6342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486318" y="240625"/>
            <a:ext cx="7049598" cy="1450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0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76" y="772941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66164" y="107946"/>
            <a:ext cx="6682228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Ošetřovné</a:t>
            </a: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6" y="2053491"/>
            <a:ext cx="8058737" cy="3937734"/>
            <a:chOff x="1547998" y="2160000"/>
            <a:chExt cx="6299802" cy="2591410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7998" y="2160000"/>
              <a:ext cx="6299802" cy="2591360"/>
              <a:chOff x="1547998" y="2160000"/>
              <a:chExt cx="6299802" cy="2591360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7998" y="2160000"/>
                <a:ext cx="6299802" cy="2591360"/>
                <a:chOff x="1547998" y="2160000"/>
                <a:chExt cx="6299802" cy="2591360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7998" y="2160000"/>
                  <a:ext cx="6299802" cy="2591360"/>
                  <a:chOff x="1547998" y="2160000"/>
                  <a:chExt cx="6299802" cy="2591360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7998" y="2160000"/>
                    <a:ext cx="6299802" cy="2591360"/>
                    <a:chOff x="1547998" y="2160000"/>
                    <a:chExt cx="6299802" cy="2591360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7998" y="2160000"/>
                      <a:ext cx="6299802" cy="2030812"/>
                      <a:chOff x="1547998" y="2160000"/>
                      <a:chExt cx="6299802" cy="2030812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7998" y="2160000"/>
                        <a:ext cx="6191252" cy="503705"/>
                        <a:chOff x="1547998" y="2160000"/>
                        <a:chExt cx="6191252" cy="503705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7998" y="2160000"/>
                          <a:ext cx="1188001" cy="467360"/>
                          <a:chOff x="971440" y="3065004"/>
                          <a:chExt cx="1188001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0" y="3065004"/>
                            <a:ext cx="1188001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79442" y="3065004"/>
                            <a:ext cx="1005864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</a:t>
                            </a: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LÉKAŘ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772000" y="2160000"/>
                          <a:ext cx="3239135" cy="503705"/>
                          <a:chOff x="4464727" y="3265540"/>
                          <a:chExt cx="3239135" cy="503705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64727" y="3445540"/>
                            <a:ext cx="323913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7" y="3553540"/>
                            <a:ext cx="323786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5184727" y="3589540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464727" y="3265540"/>
                            <a:ext cx="3239135" cy="18005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Rozhodnutí o </a:t>
                            </a: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potřebě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ošetřování / péče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6120000" y="2160000"/>
                          <a:ext cx="1619250" cy="467360"/>
                          <a:chOff x="5265668" y="3169826"/>
                          <a:chExt cx="1619250" cy="467360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5265668" y="3169826"/>
                            <a:ext cx="1619250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5373668" y="3169826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6606570" y="2734267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711265" y="2734267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121778" y="2751267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údajů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 potřebě </a:t>
                        </a: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ošetřování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755296" y="2734267"/>
                        <a:ext cx="575310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7416000" y="2736000"/>
                        <a:ext cx="431800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7344000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6120000" y="4284000"/>
                      <a:ext cx="1619250" cy="467360"/>
                      <a:chOff x="5418068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5418068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5526068" y="3322787"/>
                        <a:ext cx="1475099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0" y="2664000"/>
                    <a:ext cx="3382645" cy="16192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790653">
                    <a:off x="2975066" y="3141998"/>
                    <a:ext cx="2572024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Pojištěnec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305879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3168000" y="4392000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potřebě ošetřování </a:t>
              </a:r>
              <a:endPara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žádost o ošetřovné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90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procesní mapy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1437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nebo hygienická stanice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vystaví elektronicky Rozhodnutí o potřebě ošetřování/péče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elektronického formuláře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obdobně jako u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Rozhodnutí o potřebě ošetřování/péče zašle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a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pojištěnci,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popř. určené osobě,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předá rovněž jedno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</a:t>
            </a: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(formou SMS, e-mailu nebo výtisku)</a:t>
            </a:r>
            <a:endParaRPr lang="cs-C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prokazatelně oznámí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událost zaměstnavateli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může ověřit údaje potvrzené lékařem prostřednictvím elektronických služeb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zasílá do systému ČSSZ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žádosti o dávku (rozšířená verze současné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529" t="27317" r="64306" b="18889"/>
          <a:stretch/>
        </p:blipFill>
        <p:spPr>
          <a:xfrm>
            <a:off x="338186" y="182679"/>
            <a:ext cx="7382839" cy="65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4823" t="15021" r="44259" b="51027"/>
          <a:stretch/>
        </p:blipFill>
        <p:spPr>
          <a:xfrm>
            <a:off x="304924" y="333165"/>
            <a:ext cx="8070060" cy="4985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4498428" y="1072055"/>
            <a:ext cx="3876555" cy="1019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3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317" t="49152" r="44612" b="5922"/>
          <a:stretch/>
        </p:blipFill>
        <p:spPr>
          <a:xfrm>
            <a:off x="421525" y="297875"/>
            <a:ext cx="7337182" cy="6165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1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177" t="14644" r="44118" b="35685"/>
          <a:stretch/>
        </p:blipFill>
        <p:spPr>
          <a:xfrm>
            <a:off x="357970" y="228356"/>
            <a:ext cx="7135907" cy="6493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8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Zavedení elektronizace dávek NP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Návrh zákona byl předložen Poslanecké sněmovně jako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sněmovní tisk č. 706 </a:t>
            </a:r>
            <a:r>
              <a:rPr lang="cs-CZ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(1. čtení proběhlo 28. 6. 2024, 2. čtení proběhne od 10. 9. 2024)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Vypořádání připomínek bylo projednáno se zástupci lékařských i zaměstnavatelských sdružení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Navrhovaná účinnost je od </a:t>
            </a: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1. 1. 2025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straně ČSSZ probíhají technické přípravy v průběhu legislativního procesu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Součástí návrhu je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zavedení ošetřovného u OSVČ a zaměstnanců na DPP a DPČ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0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5177" t="64213" r="44118" b="6799"/>
          <a:stretch/>
        </p:blipFill>
        <p:spPr>
          <a:xfrm>
            <a:off x="126742" y="453675"/>
            <a:ext cx="8817561" cy="46824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53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43" y="762258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9578" y="191025"/>
            <a:ext cx="66822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Dlouhodobé ošetřovné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8" y="2053491"/>
            <a:ext cx="8495573" cy="4092470"/>
            <a:chOff x="1548000" y="2160000"/>
            <a:chExt cx="6299800" cy="2693241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8000" y="2160000"/>
              <a:ext cx="6299800" cy="2591360"/>
              <a:chOff x="1548000" y="2160000"/>
              <a:chExt cx="6299800" cy="2591360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8000" y="2160000"/>
                <a:ext cx="6299800" cy="2591360"/>
                <a:chOff x="1548000" y="2160000"/>
                <a:chExt cx="6299800" cy="2591360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8000" y="2160000"/>
                  <a:ext cx="6299800" cy="2591360"/>
                  <a:chOff x="1548000" y="2160000"/>
                  <a:chExt cx="6299800" cy="2591360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8000" y="2160000"/>
                    <a:ext cx="6299800" cy="2591360"/>
                    <a:chOff x="1548000" y="2160000"/>
                    <a:chExt cx="6299800" cy="2591360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8000" y="2160000"/>
                      <a:ext cx="6299800" cy="2059163"/>
                      <a:chOff x="1548000" y="2160000"/>
                      <a:chExt cx="6299800" cy="2059163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8000" y="2160000"/>
                        <a:ext cx="6191250" cy="518074"/>
                        <a:chOff x="1548000" y="2160000"/>
                        <a:chExt cx="6191250" cy="518074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8000" y="2160000"/>
                          <a:ext cx="1079500" cy="467360"/>
                          <a:chOff x="971442" y="3065004"/>
                          <a:chExt cx="1079500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2" y="3065004"/>
                            <a:ext cx="1079500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43755" y="3065004"/>
                            <a:ext cx="934848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546A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LÉKAŘ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44546A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772000" y="2160000"/>
                          <a:ext cx="3239135" cy="518074"/>
                          <a:chOff x="4464727" y="3265540"/>
                          <a:chExt cx="3239135" cy="518074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64727" y="3445540"/>
                            <a:ext cx="323913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7" y="3553540"/>
                            <a:ext cx="3237865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5070808" y="3603909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464727" y="3265540"/>
                            <a:ext cx="3239135" cy="18005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Rozhodnutí o </a:t>
                            </a: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potřebě dlouhodobé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péče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6120000" y="2160000"/>
                          <a:ext cx="1619250" cy="467360"/>
                          <a:chOff x="5265668" y="3169826"/>
                          <a:chExt cx="1619250" cy="467360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5265668" y="3169826"/>
                            <a:ext cx="1619250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5373668" y="3169826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6652873" y="2737091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743099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170382" y="2779618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údajů o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potřebě dlouhodobé péče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770114" y="2734724"/>
                        <a:ext cx="575310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7416000" y="2736000"/>
                        <a:ext cx="431800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7344000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6120000" y="4284000"/>
                      <a:ext cx="1619250" cy="467360"/>
                      <a:chOff x="5418068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5418068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5526068" y="3322787"/>
                        <a:ext cx="1439545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546A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0" y="2664000"/>
                    <a:ext cx="3382645" cy="16192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911717">
                    <a:off x="3107888" y="3142101"/>
                    <a:ext cx="2339340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Pojištěnec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305879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3192939" y="4493831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potřebě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dlouhodobé péče a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žádost o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dlouhodobé ošetřovné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0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procesní mapy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1437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vystaví elektronicky Rozhodnutí o potřebě dlouhodobé péče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elektronického formuláře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obdobně jako u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rozhodnutí o potřebě dlouhodobé péče zašle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a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pojištěnci,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popř. určené osobě,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předá rovněž jedno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(formou SMS, e-mailu nebo výtisku</a:t>
            </a:r>
            <a:r>
              <a:rPr lang="pt-BR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prokazatelně oznámí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událost zaměstnavateli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může ověřit údaje potvrzené lékařem prostřednictvím elektronických služeb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zasílá do systému ČSSZ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žádosti o dávku (rozšířená verze současné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3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43" y="762258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9578" y="191025"/>
            <a:ext cx="668222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Otcovská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78" y="1565190"/>
            <a:ext cx="8521360" cy="38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procesní mapy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1437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oznamuje zaměstnavateli nástup na rodičovskou dovolenou a žádá 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otcovskou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pojištěnec prokazatelně oznámí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sociální událost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zaměstnavateli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zasílá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systému ČSSZ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žádosti 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dávku a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podklady pro rozhodnutí o nároku a výši dávky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(rozšířená verze současné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Potvrzení lékaře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účely otcovské v naprosté většině případů není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třeba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otvrzuje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jen případná hospitalizace dítěte ze zdravotních důvodů na straně dítěte nebo matky dítěte, která nastala v průběhu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cs-C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týdnů ode dne </a:t>
            </a:r>
            <a:r>
              <a:rPr lang="cs-C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porodu</a:t>
            </a:r>
            <a:endParaRPr lang="cs-CZ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8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43" y="762258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 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9578" y="191025"/>
            <a:ext cx="1053249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Vyrovnávací příspěvek v těhotenství a mateřství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59578" y="2053491"/>
            <a:ext cx="8247539" cy="3937734"/>
            <a:chOff x="1547999" y="2160000"/>
            <a:chExt cx="6191251" cy="2591410"/>
          </a:xfrm>
        </p:grpSpPr>
        <p:grpSp>
          <p:nvGrpSpPr>
            <p:cNvPr id="9" name="Skupina 8"/>
            <p:cNvGrpSpPr/>
            <p:nvPr/>
          </p:nvGrpSpPr>
          <p:grpSpPr>
            <a:xfrm>
              <a:off x="1547999" y="2160000"/>
              <a:ext cx="6191251" cy="2591360"/>
              <a:chOff x="1547999" y="2160000"/>
              <a:chExt cx="6191251" cy="2591360"/>
            </a:xfrm>
          </p:grpSpPr>
          <p:grpSp>
            <p:nvGrpSpPr>
              <p:cNvPr id="11" name="Skupina 10"/>
              <p:cNvGrpSpPr/>
              <p:nvPr/>
            </p:nvGrpSpPr>
            <p:grpSpPr>
              <a:xfrm>
                <a:off x="1547999" y="2160000"/>
                <a:ext cx="6191251" cy="2591360"/>
                <a:chOff x="1547999" y="2160000"/>
                <a:chExt cx="6191251" cy="2591360"/>
              </a:xfrm>
            </p:grpSpPr>
            <p:grpSp>
              <p:nvGrpSpPr>
                <p:cNvPr id="13" name="Skupina 12"/>
                <p:cNvGrpSpPr/>
                <p:nvPr/>
              </p:nvGrpSpPr>
              <p:grpSpPr>
                <a:xfrm>
                  <a:off x="1547999" y="2160000"/>
                  <a:ext cx="6191251" cy="2591360"/>
                  <a:chOff x="1547999" y="2160000"/>
                  <a:chExt cx="6191251" cy="2591360"/>
                </a:xfrm>
              </p:grpSpPr>
              <p:grpSp>
                <p:nvGrpSpPr>
                  <p:cNvPr id="18" name="Skupina 17"/>
                  <p:cNvGrpSpPr/>
                  <p:nvPr/>
                </p:nvGrpSpPr>
                <p:grpSpPr>
                  <a:xfrm>
                    <a:off x="1547999" y="2160000"/>
                    <a:ext cx="6191251" cy="2591360"/>
                    <a:chOff x="1547999" y="2160000"/>
                    <a:chExt cx="6191251" cy="2591360"/>
                  </a:xfrm>
                </p:grpSpPr>
                <p:grpSp>
                  <p:nvGrpSpPr>
                    <p:cNvPr id="21" name="Skupina 20"/>
                    <p:cNvGrpSpPr/>
                    <p:nvPr/>
                  </p:nvGrpSpPr>
                  <p:grpSpPr>
                    <a:xfrm>
                      <a:off x="1547999" y="2160000"/>
                      <a:ext cx="6191251" cy="2016712"/>
                      <a:chOff x="1547999" y="2160000"/>
                      <a:chExt cx="6191251" cy="2016712"/>
                    </a:xfrm>
                  </p:grpSpPr>
                  <p:grpSp>
                    <p:nvGrpSpPr>
                      <p:cNvPr id="25" name="Skupina 24"/>
                      <p:cNvGrpSpPr/>
                      <p:nvPr/>
                    </p:nvGrpSpPr>
                    <p:grpSpPr>
                      <a:xfrm>
                        <a:off x="1547999" y="2160000"/>
                        <a:ext cx="6191251" cy="467360"/>
                        <a:chOff x="1547999" y="2160000"/>
                        <a:chExt cx="6191251" cy="467360"/>
                      </a:xfrm>
                    </p:grpSpPr>
                    <p:grpSp>
                      <p:nvGrpSpPr>
                        <p:cNvPr id="32" name="Skupina 31"/>
                        <p:cNvGrpSpPr/>
                        <p:nvPr/>
                      </p:nvGrpSpPr>
                      <p:grpSpPr>
                        <a:xfrm>
                          <a:off x="1547999" y="2160000"/>
                          <a:ext cx="1079501" cy="467360"/>
                          <a:chOff x="971441" y="3065004"/>
                          <a:chExt cx="1079501" cy="467360"/>
                        </a:xfrm>
                      </p:grpSpPr>
                      <p:sp>
                        <p:nvSpPr>
                          <p:cNvPr id="36" name="Zaoblený obdélník 35"/>
                          <p:cNvSpPr/>
                          <p:nvPr/>
                        </p:nvSpPr>
                        <p:spPr>
                          <a:xfrm>
                            <a:off x="971442" y="3065004"/>
                            <a:ext cx="1079500" cy="467360"/>
                          </a:xfrm>
                          <a:prstGeom prst="roundRect">
                            <a:avLst/>
                          </a:prstGeom>
                          <a:solidFill>
                            <a:srgbClr val="65B08D">
                              <a:lumMod val="40000"/>
                              <a:lumOff val="60000"/>
                            </a:srgb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  <p:sp>
                        <p:nvSpPr>
                          <p:cNvPr id="37" name="Textové pole 2"/>
                          <p:cNvSpPr txBox="1"/>
                          <p:nvPr/>
                        </p:nvSpPr>
                        <p:spPr>
                          <a:xfrm>
                            <a:off x="971441" y="3065004"/>
                            <a:ext cx="1079501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LÉKAŘ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3" name="Skupina 32"/>
                        <p:cNvGrpSpPr/>
                        <p:nvPr/>
                      </p:nvGrpSpPr>
                      <p:grpSpPr>
                        <a:xfrm>
                          <a:off x="6120000" y="2160000"/>
                          <a:ext cx="1619250" cy="467360"/>
                          <a:chOff x="5265668" y="3169826"/>
                          <a:chExt cx="1619250" cy="467360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5265668" y="3169826"/>
                            <a:ext cx="1619250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4B5363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5373668" y="3169826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26" name="Přímá spojnice se šipkou 25"/>
                      <p:cNvCxnSpPr/>
                      <p:nvPr/>
                    </p:nvCxnSpPr>
                    <p:spPr>
                      <a:xfrm>
                        <a:off x="6998784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27" name="Přímá spojnice se šipkou 26"/>
                      <p:cNvCxnSpPr/>
                      <p:nvPr/>
                    </p:nvCxnSpPr>
                    <p:spPr>
                      <a:xfrm flipV="1">
                        <a:off x="6821309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28" name="Textové pole 23"/>
                      <p:cNvSpPr txBox="1"/>
                      <p:nvPr/>
                    </p:nvSpPr>
                    <p:spPr>
                      <a:xfrm>
                        <a:off x="7131591" y="2735999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9" name="Textové pole 24"/>
                      <p:cNvSpPr txBox="1"/>
                      <p:nvPr/>
                    </p:nvSpPr>
                    <p:spPr>
                      <a:xfrm>
                        <a:off x="6168636" y="2735999"/>
                        <a:ext cx="575310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0" name="Textové pole 67"/>
                      <p:cNvSpPr txBox="1"/>
                      <p:nvPr/>
                    </p:nvSpPr>
                    <p:spPr>
                      <a:xfrm rot="10800000">
                        <a:off x="1582499" y="2737167"/>
                        <a:ext cx="777241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Rozhodnutí, že vykonávaná práce ohrožuje těhotenství, zdraví, mateřství nebo schopnost kojení</a:t>
                        </a:r>
                        <a:endParaRPr kumimoji="0" lang="cs-CZ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1" name="Přímá spojnice se šipkou 30"/>
                      <p:cNvCxnSpPr/>
                      <p:nvPr/>
                    </p:nvCxnSpPr>
                    <p:spPr>
                      <a:xfrm>
                        <a:off x="2506467" y="2737091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22" name="Skupina 21"/>
                    <p:cNvGrpSpPr/>
                    <p:nvPr/>
                  </p:nvGrpSpPr>
                  <p:grpSpPr>
                    <a:xfrm>
                      <a:off x="6120000" y="4284000"/>
                      <a:ext cx="1619250" cy="467360"/>
                      <a:chOff x="5418068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23" name="Zaoblený obdélník 22"/>
                      <p:cNvSpPr/>
                      <p:nvPr/>
                    </p:nvSpPr>
                    <p:spPr>
                      <a:xfrm>
                        <a:off x="5418068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rgbClr val="407C5F">
                          <a:lumMod val="60000"/>
                          <a:lumOff val="40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24" name="Textové pole 12"/>
                      <p:cNvSpPr txBox="1"/>
                      <p:nvPr/>
                    </p:nvSpPr>
                    <p:spPr>
                      <a:xfrm>
                        <a:off x="5526068" y="3322787"/>
                        <a:ext cx="1439545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9" name="Přímá spojnice se šipkou 18"/>
                  <p:cNvCxnSpPr/>
                  <p:nvPr/>
                </p:nvCxnSpPr>
                <p:spPr>
                  <a:xfrm flipH="1">
                    <a:off x="2700000" y="2664000"/>
                    <a:ext cx="3382645" cy="1619250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20" name="Textové pole 41"/>
                  <p:cNvSpPr txBox="1"/>
                  <p:nvPr/>
                </p:nvSpPr>
                <p:spPr>
                  <a:xfrm rot="19873645">
                    <a:off x="3199718" y="3094271"/>
                    <a:ext cx="2339340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14" name="Skupina 1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16" name="Zaoblený obdélník 15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rgbClr val="65B08D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Pojištěnka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12" name="Přímá spojnice se šipkou 11"/>
              <p:cNvCxnSpPr/>
              <p:nvPr/>
            </p:nvCxnSpPr>
            <p:spPr>
              <a:xfrm>
                <a:off x="2844000" y="4392000"/>
                <a:ext cx="305879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0" name="Textové pole 95"/>
            <p:cNvSpPr txBox="1"/>
            <p:nvPr/>
          </p:nvSpPr>
          <p:spPr>
            <a:xfrm>
              <a:off x="3168000" y="4392000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Oznámení o nástupu na MD a žádost o PPM</a:t>
              </a:r>
              <a:endParaRPr kumimoji="0" lang="cs-C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801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procesní mapy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14377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- poskytovatel </a:t>
            </a:r>
            <a:r>
              <a:rPr lang="cs-CZ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pracovnělékařských</a:t>
            </a: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služeb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posuzuje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zda jsou splněny podmínky pro vydání rozhodnutí o skutečnosti, že byť pojištěnka nevykonává práci zakázanou těhotným ženám, matkám do konce 9 měsíce po porodu a kojícím ženám, 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 vykonávaná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ohrožuje její těhotenství či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mateřství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à"/>
            </a:pP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lékař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vystavené rozhodnutí předává pojištěnce, která jej předloží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zaměstnavateli, na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lékař rozhodnutí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nezasílá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když zaměstnavatel na základě rozhodnutí lékaře převede pojištěnku na jinou práci či jinak upraví pracovní podmínky, nemusí vzniknout nárok na dávku (dosahování stejného výdělku)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Pojištěnka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prokazatelně oznámí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událost zaměstnavateli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zasílá do systému ČSSZ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žádosti o dávku (rozšířená verze současné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68323" y="2323749"/>
            <a:ext cx="9144000" cy="105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za pozornost.</a:t>
            </a:r>
            <a:endParaRPr lang="cs-CZ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668323" y="4642273"/>
            <a:ext cx="53591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cs-C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27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2" y="834057"/>
            <a:ext cx="2100624" cy="751009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20" y="863332"/>
            <a:ext cx="1426240" cy="692458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88" y="863332"/>
            <a:ext cx="2201472" cy="5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Principy elektronizace dávek nemocenského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stávajících kanálů a procesů - navázání na zavedené řešení </a:t>
            </a:r>
            <a:r>
              <a:rPr lang="cs-CZ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od lékaře k ostatním druhům dávek budou ČSSZ hlášeny obdobně jako u </a:t>
            </a:r>
            <a:r>
              <a:rPr lang="cs-CZ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podstatná změna</a:t>
            </a:r>
            <a:r>
              <a:rPr lang="cs-CZ" sz="26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v tom, že u ostatních druhů dávek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ošetřující lékař zasílat pouze jedno hlášení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 kterém nebude uvedený pojistný vztah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tedy zasílat pouze jedno hlášení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při více pojistných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vztazích</a:t>
            </a:r>
            <a:endParaRPr lang="cs-CZ" sz="2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Povinně elektronický systém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nejen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zaměstnavatele, ale i pro lékaře,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případy výpadků bude papírový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tiskopis</a:t>
            </a:r>
            <a:endParaRPr lang="cs-CZ" sz="2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4A15-C206-4292-A047-BB10EDABDA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8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Principy elektronizace dávek nemocenského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Veškeré údaje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ošetřujícího lékaře </a:t>
            </a:r>
            <a:r>
              <a:rPr lang="cs-CZ" sz="2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(např</a:t>
            </a:r>
            <a:r>
              <a:rPr lang="cs-CZ" sz="2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 datu porodu, potřebě ošetřování, potřebě dlouhodobé péče apod</a:t>
            </a:r>
            <a:r>
              <a:rPr lang="cs-CZ" sz="2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budou zasílány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systému ČSSZ a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zaměstnavatele budou dostupné prostřednictvím elektronických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služeb</a:t>
            </a:r>
          </a:p>
          <a:p>
            <a:pPr marL="457200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cs-CZ" sz="2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formace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potvrzené lékařem si bude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moci zaměstnavatel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základě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identifikátoru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tj.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čísla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rozhodnutí/potvrzení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dalšího identifikátoru </a:t>
            </a:r>
            <a:r>
              <a:rPr lang="cs-CZ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(např. RČ/EČP ošetřované osoby)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ověřit prostřednictvím elektronických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služeb, a to:</a:t>
            </a:r>
            <a:endParaRPr lang="cs-CZ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přímo ze svého mzdového SW</a:t>
            </a:r>
          </a:p>
          <a:p>
            <a:pPr lvl="5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</a:t>
            </a:r>
          </a:p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cs-CZ" sz="2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spcAft>
                <a:spcPts val="300"/>
              </a:spcAft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2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Principy elektronizace dávek nemocenského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Žádost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dávku bude nově spojena s oznámením sociální události </a:t>
            </a:r>
            <a:r>
              <a:rPr lang="cs-CZ" sz="2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(překážky v práci)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zaměstnavateli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může proběhnout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neformálně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elektronicky či písemně </a:t>
            </a:r>
            <a:r>
              <a:rPr lang="cs-CZ" sz="2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(ČSSZ připravila doporučující vzory)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žádost však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nesmí být podaná ústně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jít o prokazatelný způsob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oznámení</a:t>
            </a:r>
          </a:p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oznámí ČSSZ žádost zaměstnance spolu s údaji potřebnými pro zpracování dávky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kvalifikovaným způsobem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strukturovaným elektronickým 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podáním </a:t>
            </a:r>
            <a:r>
              <a:rPr lang="cs-CZ" sz="2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(rozšířená stávající NEMPRI)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podklady od zaměstnance zůstanou uloženy u zaměstnavatele</a:t>
            </a:r>
          </a:p>
          <a:p>
            <a:pPr marL="0" lvl="0" indent="0" algn="just">
              <a:lnSpc>
                <a:spcPct val="120000"/>
              </a:lnSpc>
              <a:spcAft>
                <a:spcPts val="300"/>
              </a:spcAft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0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Principy elektronizace dávek nemocenského pojištění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Dávka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vyplacena stejným způsobem, který je v současnosti používán pro výplatu nemocenského </a:t>
            </a:r>
            <a:r>
              <a:rPr lang="cs-CZ" sz="24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(„jak mzda, tak dávka</a:t>
            </a:r>
            <a:r>
              <a:rPr lang="cs-CZ" sz="2400" i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“)</a:t>
            </a:r>
            <a:r>
              <a:rPr lang="cs-CZ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případnou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způsobu výplaty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</a:t>
            </a:r>
            <a:r>
              <a:rPr lang="cs-CZ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požádat </a:t>
            </a: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sám zaměstnanec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(tuto žádost tedy nepodává zaměstnavatel) na </a:t>
            </a:r>
            <a:r>
              <a:rPr lang="cs-CZ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tiskopise „Žádost o změnu způsobu výplaty“ 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(preferujeme elektronicky přes </a:t>
            </a:r>
            <a:r>
              <a:rPr lang="cs-CZ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</a:t>
            </a:r>
            <a:r>
              <a:rPr lang="cs-CZ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je možné i v papírové podobě přímo na příslušnou OSSZ)</a:t>
            </a:r>
            <a:endParaRPr lang="cs-CZ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300"/>
              </a:spcAft>
              <a:buNone/>
            </a:pPr>
            <a:endParaRPr lang="cs-CZ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OSVČ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budou podávat žádost o dávku elektronicky prostřednictvím </a:t>
            </a:r>
            <a:r>
              <a:rPr lang="cs-CZ" sz="2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ČSSZ, popř. v papírové podobě u příslušné OSSZ</a:t>
            </a:r>
          </a:p>
          <a:p>
            <a:pPr marL="0" lvl="0" indent="0" algn="just">
              <a:lnSpc>
                <a:spcPct val="100000"/>
              </a:lnSpc>
              <a:spcAft>
                <a:spcPts val="300"/>
              </a:spcAft>
              <a:buNone/>
            </a:pPr>
            <a:endParaRPr lang="cs-CZ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>
              <a:lnSpc>
                <a:spcPct val="120000"/>
              </a:lnSpc>
              <a:spcAft>
                <a:spcPts val="300"/>
              </a:spcAft>
              <a:buNone/>
            </a:pPr>
            <a:endParaRPr lang="cs-CZ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</a:t>
            </a:r>
            <a:r>
              <a:rPr lang="cs-CZ" sz="4000" b="1" dirty="0" err="1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eNeschopence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6138"/>
            <a:ext cx="10515600" cy="5200212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Mění se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způsob předání rozhodnutí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oznámení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pojištěnci: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sdělí </a:t>
            </a: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kontaktní údaje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tj. telefon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e-mail pro zaslání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zaslání identifikátoru formou SMS či e-mailu</a:t>
            </a: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nesdělí kontaktní údaje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 předá doklad v listinné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podobě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Pojištěnec též může </a:t>
            </a:r>
            <a:r>
              <a:rPr lang="cs-CZ" sz="22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požádat o předání v listinné podobě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sz="2600" b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ePortálu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ČSSZ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nalezne pojištěnec po přihlášení </a:t>
            </a:r>
            <a:r>
              <a:rPr lang="cs-CZ" sz="26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příslušné dokumenty k vytištění či </a:t>
            </a:r>
            <a:r>
              <a:rPr lang="cs-CZ" sz="26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uložení</a:t>
            </a:r>
            <a:endParaRPr lang="cs-CZ" sz="26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Zaslání SMS či e-mailu se týká těchto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situací: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Vznik, trvání,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ukončení DPN</a:t>
            </a:r>
            <a:endParaRPr lang="cs-CZ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 algn="just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Hlášení ošetřujícího lékaře 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změna pobytu, vycházek, hospitalizace</a:t>
            </a:r>
          </a:p>
          <a:p>
            <a:pPr marL="457200" lvl="1" indent="0" algn="just">
              <a:lnSpc>
                <a:spcPct val="120000"/>
              </a:lnSpc>
              <a:spcAft>
                <a:spcPts val="300"/>
              </a:spcAft>
              <a:buNone/>
            </a:pPr>
            <a:r>
              <a:rPr lang="cs-CZ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1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251" y="851867"/>
            <a:ext cx="7832855" cy="720000"/>
          </a:xfrm>
        </p:spPr>
        <p:txBody>
          <a:bodyPr rtlCol="0">
            <a:normAutofit/>
          </a:bodyPr>
          <a:lstStyle/>
          <a:p>
            <a:pPr rtl="0"/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Procesní</a:t>
            </a:r>
            <a:r>
              <a:rPr lang="cs-CZ" sz="40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dirty="0" smtClean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75251" y="109777"/>
            <a:ext cx="897656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/>
            <a:r>
              <a:rPr lang="cs-CZ" sz="2400" b="1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Peněžitá pomoc v mateřství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B536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257089" y="4814570"/>
            <a:ext cx="1619250" cy="467360"/>
          </a:xfrm>
          <a:prstGeom prst="roundRect">
            <a:avLst/>
          </a:prstGeom>
          <a:grp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286375" y="3195320"/>
            <a:ext cx="1619250" cy="467360"/>
          </a:xfrm>
          <a:prstGeom prst="roundRect">
            <a:avLst/>
          </a:prstGeom>
          <a:grp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Skupina 91"/>
          <p:cNvGrpSpPr/>
          <p:nvPr/>
        </p:nvGrpSpPr>
        <p:grpSpPr>
          <a:xfrm>
            <a:off x="559578" y="1773065"/>
            <a:ext cx="8298049" cy="4230741"/>
            <a:chOff x="1548000" y="1975453"/>
            <a:chExt cx="5460920" cy="2784237"/>
          </a:xfrm>
        </p:grpSpPr>
        <p:grpSp>
          <p:nvGrpSpPr>
            <p:cNvPr id="91" name="Skupina 90"/>
            <p:cNvGrpSpPr/>
            <p:nvPr/>
          </p:nvGrpSpPr>
          <p:grpSpPr>
            <a:xfrm>
              <a:off x="1548000" y="1975453"/>
              <a:ext cx="5460920" cy="2775907"/>
              <a:chOff x="1548000" y="1975453"/>
              <a:chExt cx="5460920" cy="2775907"/>
            </a:xfrm>
          </p:grpSpPr>
          <p:grpSp>
            <p:nvGrpSpPr>
              <p:cNvPr id="86" name="Skupina 85"/>
              <p:cNvGrpSpPr/>
              <p:nvPr/>
            </p:nvGrpSpPr>
            <p:grpSpPr>
              <a:xfrm>
                <a:off x="1548000" y="1975453"/>
                <a:ext cx="5460920" cy="2775907"/>
                <a:chOff x="1548000" y="1975453"/>
                <a:chExt cx="5460920" cy="2775907"/>
              </a:xfrm>
            </p:grpSpPr>
            <p:grpSp>
              <p:nvGrpSpPr>
                <p:cNvPr id="85" name="Skupina 84"/>
                <p:cNvGrpSpPr/>
                <p:nvPr/>
              </p:nvGrpSpPr>
              <p:grpSpPr>
                <a:xfrm>
                  <a:off x="1548000" y="1975453"/>
                  <a:ext cx="5460920" cy="2775907"/>
                  <a:chOff x="1548000" y="1975453"/>
                  <a:chExt cx="5460920" cy="2775907"/>
                </a:xfrm>
              </p:grpSpPr>
              <p:grpSp>
                <p:nvGrpSpPr>
                  <p:cNvPr id="73" name="Skupina 72"/>
                  <p:cNvGrpSpPr/>
                  <p:nvPr/>
                </p:nvGrpSpPr>
                <p:grpSpPr>
                  <a:xfrm>
                    <a:off x="1548000" y="1975453"/>
                    <a:ext cx="5460920" cy="2775907"/>
                    <a:chOff x="1548000" y="1975453"/>
                    <a:chExt cx="5460920" cy="2775907"/>
                  </a:xfrm>
                </p:grpSpPr>
                <p:grpSp>
                  <p:nvGrpSpPr>
                    <p:cNvPr id="61" name="Skupina 60"/>
                    <p:cNvGrpSpPr/>
                    <p:nvPr/>
                  </p:nvGrpSpPr>
                  <p:grpSpPr>
                    <a:xfrm>
                      <a:off x="1548000" y="1975453"/>
                      <a:ext cx="5460920" cy="2254319"/>
                      <a:chOff x="1548000" y="1975453"/>
                      <a:chExt cx="5460920" cy="2254319"/>
                    </a:xfrm>
                  </p:grpSpPr>
                  <p:grpSp>
                    <p:nvGrpSpPr>
                      <p:cNvPr id="36" name="Skupina 35"/>
                      <p:cNvGrpSpPr/>
                      <p:nvPr/>
                    </p:nvGrpSpPr>
                    <p:grpSpPr>
                      <a:xfrm>
                        <a:off x="1548000" y="1975453"/>
                        <a:ext cx="5423818" cy="688892"/>
                        <a:chOff x="1548000" y="1975453"/>
                        <a:chExt cx="5423818" cy="688892"/>
                      </a:xfrm>
                    </p:grpSpPr>
                    <p:grpSp>
                      <p:nvGrpSpPr>
                        <p:cNvPr id="7" name="Skupina 6"/>
                        <p:cNvGrpSpPr/>
                        <p:nvPr/>
                      </p:nvGrpSpPr>
                      <p:grpSpPr>
                        <a:xfrm>
                          <a:off x="1548000" y="2160000"/>
                          <a:ext cx="1079500" cy="467360"/>
                          <a:chOff x="971442" y="3065004"/>
                          <a:chExt cx="1079500" cy="467360"/>
                        </a:xfrm>
                      </p:grpSpPr>
                      <p:sp>
                        <p:nvSpPr>
                          <p:cNvPr id="19" name="Zaoblený obdélník 18"/>
                          <p:cNvSpPr/>
                          <p:nvPr/>
                        </p:nvSpPr>
                        <p:spPr>
                          <a:xfrm>
                            <a:off x="971442" y="3065004"/>
                            <a:ext cx="1079500" cy="467360"/>
                          </a:xfrm>
                          <a:prstGeom prst="roundRect">
                            <a:avLst/>
                          </a:prstGeom>
                          <a:solidFill>
                            <a:schemeClr val="tx1">
                              <a:lumMod val="40000"/>
                              <a:lumOff val="60000"/>
                            </a:schemeClr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cs-CZ"/>
                          </a:p>
                        </p:txBody>
                      </p:sp>
                      <p:sp>
                        <p:nvSpPr>
                          <p:cNvPr id="17" name="Textové pole 2"/>
                          <p:cNvSpPr txBox="1"/>
                          <p:nvPr/>
                        </p:nvSpPr>
                        <p:spPr>
                          <a:xfrm>
                            <a:off x="1079442" y="3065004"/>
                            <a:ext cx="899160" cy="467360"/>
                          </a:xfrm>
                          <a:prstGeom prst="rect">
                            <a:avLst/>
                          </a:prstGeom>
                          <a:no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all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OŠETŘUJÍCÍ LÉKAŘ</a:t>
                            </a:r>
                            <a:endParaRPr kumimoji="0" lang="cs-CZ" sz="2000" b="0" i="0" u="none" strike="noStrike" kern="0" cap="all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1" name="Skupina 10"/>
                        <p:cNvGrpSpPr/>
                        <p:nvPr/>
                      </p:nvGrpSpPr>
                      <p:grpSpPr>
                        <a:xfrm>
                          <a:off x="2495531" y="1975453"/>
                          <a:ext cx="3239135" cy="688892"/>
                          <a:chOff x="4188258" y="3080993"/>
                          <a:chExt cx="3239135" cy="688892"/>
                        </a:xfrm>
                      </p:grpSpPr>
                      <p:cxnSp>
                        <p:nvCxnSpPr>
                          <p:cNvPr id="24" name="Přímá spojnice se šipkou 23"/>
                          <p:cNvCxnSpPr/>
                          <p:nvPr/>
                        </p:nvCxnSpPr>
                        <p:spPr>
                          <a:xfrm>
                            <a:off x="4492603" y="3444950"/>
                            <a:ext cx="2436291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4472C4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25" name="Přímá spojnice se šipkou 24"/>
                          <p:cNvCxnSpPr/>
                          <p:nvPr/>
                        </p:nvCxnSpPr>
                        <p:spPr>
                          <a:xfrm flipH="1">
                            <a:off x="4464728" y="3553540"/>
                            <a:ext cx="2464166" cy="0"/>
                          </a:xfrm>
                          <a:prstGeom prst="straightConnector1">
                            <a:avLst/>
                          </a:prstGeom>
                          <a:noFill/>
                          <a:ln w="19050" cap="flat" cmpd="sng" algn="ctr">
                            <a:solidFill>
                              <a:srgbClr val="70AD47"/>
                            </a:solidFill>
                            <a:prstDash val="solid"/>
                            <a:miter lim="800000"/>
                            <a:tailEnd type="triangle"/>
                          </a:ln>
                          <a:effectLst/>
                        </p:spPr>
                      </p:cxnSp>
                      <p:sp>
                        <p:nvSpPr>
                          <p:cNvPr id="26" name="Textové pole 16"/>
                          <p:cNvSpPr txBox="1"/>
                          <p:nvPr/>
                        </p:nvSpPr>
                        <p:spPr>
                          <a:xfrm>
                            <a:off x="4864749" y="3590180"/>
                            <a:ext cx="1798955" cy="17970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53813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Poskytnutí údajů z databáze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7" name="Textové pole 17"/>
                          <p:cNvSpPr txBox="1"/>
                          <p:nvPr/>
                        </p:nvSpPr>
                        <p:spPr>
                          <a:xfrm>
                            <a:off x="4188258" y="3080993"/>
                            <a:ext cx="3239135" cy="35941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Vystavení Potvrzení o předpokládaném / </a:t>
                            </a:r>
                            <a:endParaRPr kumimoji="0" lang="cs-CZ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E74B5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1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skutečném </a:t>
                            </a:r>
                            <a:r>
                              <a:rPr kumimoji="0" lang="cs-CZ" sz="16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2E74B5"/>
                                </a:solidFill>
                                <a:effectLst/>
                                <a:uLnTx/>
                                <a:uFillTx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datu porodu</a:t>
                            </a:r>
                            <a:endParaRPr kumimoji="0" lang="cs-CZ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65B08D"/>
                              </a:solidFill>
                              <a:effectLst/>
                              <a:uLnTx/>
                              <a:uFillTx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2" name="Skupina 11"/>
                        <p:cNvGrpSpPr/>
                        <p:nvPr/>
                      </p:nvGrpSpPr>
                      <p:grpSpPr>
                        <a:xfrm>
                          <a:off x="5352569" y="2155158"/>
                          <a:ext cx="1619249" cy="472202"/>
                          <a:chOff x="4498237" y="3164984"/>
                          <a:chExt cx="1619249" cy="472202"/>
                        </a:xfrm>
                      </p:grpSpPr>
                      <p:sp>
                        <p:nvSpPr>
                          <p:cNvPr id="34" name="Zaoblený obdélník 33"/>
                          <p:cNvSpPr/>
                          <p:nvPr/>
                        </p:nvSpPr>
                        <p:spPr>
                          <a:xfrm>
                            <a:off x="4498237" y="3169826"/>
                            <a:ext cx="1619249" cy="467360"/>
                          </a:xfrm>
                          <a:prstGeom prst="roundRect">
                            <a:avLst/>
                          </a:prstGeom>
                          <a:solidFill>
                            <a:srgbClr val="005E1D"/>
                          </a:solidFill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cs-CZ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5" name="Textové pole 9"/>
                          <p:cNvSpPr txBox="1"/>
                          <p:nvPr/>
                        </p:nvSpPr>
                        <p:spPr>
                          <a:xfrm>
                            <a:off x="4580488" y="3164984"/>
                            <a:ext cx="1439545" cy="467360"/>
                          </a:xfrm>
                          <a:prstGeom prst="rect">
                            <a:avLst/>
                          </a:prstGeom>
                          <a:grpFill/>
                          <a:ln w="12700" cap="flat" cmpd="sng" algn="ctr">
                            <a:noFill/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rot="0" spcFirstLastPara="0" vert="horz" wrap="square" lIns="0" tIns="0" rIns="0" bIns="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cs-CZ" sz="20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ČSSZ</a:t>
                            </a:r>
                            <a:endParaRPr kumimoji="0" lang="cs-CZ" sz="2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5" name="Přímá spojnice se šipkou 54"/>
                      <p:cNvCxnSpPr/>
                      <p:nvPr/>
                    </p:nvCxnSpPr>
                    <p:spPr>
                      <a:xfrm>
                        <a:off x="5949037" y="2753852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56" name="Přímá spojnice se šipkou 55"/>
                      <p:cNvCxnSpPr/>
                      <p:nvPr/>
                    </p:nvCxnSpPr>
                    <p:spPr>
                      <a:xfrm flipV="1">
                        <a:off x="6039124" y="2735704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57" name="Textové pole 23"/>
                      <p:cNvSpPr txBox="1"/>
                      <p:nvPr/>
                    </p:nvSpPr>
                    <p:spPr>
                      <a:xfrm>
                        <a:off x="6577755" y="2790227"/>
                        <a:ext cx="431165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Notifikace o doručení a zpracování podání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8" name="Textové pole 24"/>
                      <p:cNvSpPr txBox="1"/>
                      <p:nvPr/>
                    </p:nvSpPr>
                    <p:spPr>
                      <a:xfrm>
                        <a:off x="6068257" y="2735999"/>
                        <a:ext cx="477988" cy="14395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vert270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Žádost a podklady pro rozhodnutí o nároku a výši dávky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9" name="Textové pole 67"/>
                      <p:cNvSpPr txBox="1"/>
                      <p:nvPr/>
                    </p:nvSpPr>
                    <p:spPr>
                      <a:xfrm>
                        <a:off x="5455983" y="2735704"/>
                        <a:ext cx="358756" cy="143954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  <p:txBody>
                      <a:bodyPr rot="0" spcFirstLastPara="0" vert="vert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Ověření předpokládaného / </a:t>
                        </a:r>
                        <a:r>
                          <a:rPr kumimoji="0" lang="cs-CZ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skutečného </a:t>
                        </a:r>
                        <a:r>
                          <a:rPr kumimoji="0" lang="cs-CZ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538135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data porodu</a:t>
                        </a:r>
                        <a:endPara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B08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0" name="Přímá spojnice se šipkou 59"/>
                      <p:cNvCxnSpPr/>
                      <p:nvPr/>
                    </p:nvCxnSpPr>
                    <p:spPr>
                      <a:xfrm>
                        <a:off x="6576569" y="2736000"/>
                        <a:ext cx="0" cy="1439545"/>
                      </a:xfrm>
                      <a:prstGeom prst="straightConnector1">
                        <a:avLst/>
                      </a:prstGeom>
                      <a:noFill/>
                      <a:ln w="19050" cap="flat" cmpd="sng" algn="ctr">
                        <a:solidFill>
                          <a:srgbClr val="70AD47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</p:grpSp>
                <p:grpSp>
                  <p:nvGrpSpPr>
                    <p:cNvPr id="72" name="Skupina 71"/>
                    <p:cNvGrpSpPr/>
                    <p:nvPr/>
                  </p:nvGrpSpPr>
                  <p:grpSpPr>
                    <a:xfrm>
                      <a:off x="5379368" y="4284000"/>
                      <a:ext cx="1619250" cy="467360"/>
                      <a:chOff x="4677436" y="3322787"/>
                      <a:chExt cx="1619250" cy="467360"/>
                    </a:xfrm>
                    <a:solidFill>
                      <a:srgbClr val="FFCC00"/>
                    </a:solidFill>
                  </p:grpSpPr>
                  <p:sp>
                    <p:nvSpPr>
                      <p:cNvPr id="70" name="Zaoblený obdélník 69"/>
                      <p:cNvSpPr/>
                      <p:nvPr/>
                    </p:nvSpPr>
                    <p:spPr>
                      <a:xfrm>
                        <a:off x="4677436" y="3322787"/>
                        <a:ext cx="1619250" cy="467360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cs-CZ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1" name="Textové pole 12"/>
                      <p:cNvSpPr txBox="1"/>
                      <p:nvPr/>
                    </p:nvSpPr>
                    <p:spPr>
                      <a:xfrm>
                        <a:off x="4758633" y="3322787"/>
                        <a:ext cx="1439545" cy="46736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cs-CZ" sz="20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B5363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ZAMĚSTNAVATEL</a:t>
                        </a:r>
                        <a:endParaRPr kumimoji="0" lang="cs-CZ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B5363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78" name="Přímá spojnice se šipkou 77"/>
                  <p:cNvCxnSpPr/>
                  <p:nvPr/>
                </p:nvCxnSpPr>
                <p:spPr>
                  <a:xfrm flipH="1">
                    <a:off x="2700002" y="2664345"/>
                    <a:ext cx="2550081" cy="161890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70AD47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79" name="Textové pole 41"/>
                  <p:cNvSpPr txBox="1"/>
                  <p:nvPr/>
                </p:nvSpPr>
                <p:spPr>
                  <a:xfrm rot="19658993">
                    <a:off x="2756705" y="3153510"/>
                    <a:ext cx="2339340" cy="4318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0" tIns="0" rIns="0" bIns="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Poskytnutí údajů o stavu dávky prostřednictvím služby </a:t>
                    </a:r>
                    <a:r>
                      <a:rPr kumimoji="0" lang="cs-CZ" sz="16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ePortálu</a:t>
                    </a:r>
                    <a:r>
                      <a: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E1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ČSSZ</a:t>
                    </a:r>
                  </a:p>
                </p:txBody>
              </p:sp>
            </p:grpSp>
            <p:grpSp>
              <p:nvGrpSpPr>
                <p:cNvPr id="84" name="Skupina 83"/>
                <p:cNvGrpSpPr/>
                <p:nvPr/>
              </p:nvGrpSpPr>
              <p:grpSpPr>
                <a:xfrm>
                  <a:off x="1584000" y="4284000"/>
                  <a:ext cx="1079500" cy="467360"/>
                  <a:chOff x="1584000" y="4284000"/>
                  <a:chExt cx="1079500" cy="467360"/>
                </a:xfrm>
              </p:grpSpPr>
              <p:sp>
                <p:nvSpPr>
                  <p:cNvPr id="82" name="Zaoblený obdélník 81"/>
                  <p:cNvSpPr/>
                  <p:nvPr/>
                </p:nvSpPr>
                <p:spPr>
                  <a:xfrm>
                    <a:off x="1584000" y="4284000"/>
                    <a:ext cx="1079500" cy="467360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Textové pole 36"/>
                  <p:cNvSpPr txBox="1"/>
                  <p:nvPr/>
                </p:nvSpPr>
                <p:spPr>
                  <a:xfrm>
                    <a:off x="1656000" y="4284000"/>
                    <a:ext cx="899160" cy="46736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Pojištěnka</a:t>
                    </a:r>
                    <a:endParaRPr kumimoji="0" lang="cs-CZ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89" name="Přímá spojnice se šipkou 88"/>
              <p:cNvCxnSpPr/>
              <p:nvPr/>
            </p:nvCxnSpPr>
            <p:spPr>
              <a:xfrm>
                <a:off x="2844000" y="4392000"/>
                <a:ext cx="2392167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90" name="Textové pole 95"/>
            <p:cNvSpPr txBox="1"/>
            <p:nvPr/>
          </p:nvSpPr>
          <p:spPr>
            <a:xfrm>
              <a:off x="2908062" y="4400280"/>
              <a:ext cx="2159000" cy="3594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Oznámení o nástupu na </a:t>
              </a: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cs-CZ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 žádost o PPM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65B08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1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5E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 procesní mapy</a:t>
            </a:r>
            <a:endParaRPr lang="cs-CZ" sz="4000" b="1" dirty="0">
              <a:solidFill>
                <a:srgbClr val="005E1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514377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vystaví elektronicky Potvrzení o předpokládaném / skutečném datu porodu, kde uvede předpokládaný termín, popř. datum porodu, pokud k němu došlo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předčasně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vystavení bude generováno číslo elektronického formuláře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obdobně jako u </a:t>
            </a:r>
            <a:r>
              <a:rPr lang="cs-CZ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eNeschopenky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Ošetřující lékař potvrzení o očekávaném dni porodu zašle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ČSSZ a pojištěnce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předá rovněž jedno potvrzení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(formou SMS, e-mailu nebo výtisku)</a:t>
            </a:r>
            <a:endParaRPr lang="cs-CZ" sz="2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Pojištěnka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prokazatelně oznámí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sociální událost zaměstnavateli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může ověřit údaje potvrzené lékařem prostřednictvím elektronických služeb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Zaměstnavatel zasílá do systému ČSSZ </a:t>
            </a:r>
            <a:r>
              <a:rPr lang="cs-CZ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ePodání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oznámení žádosti o dávku (rozšířená verze současné </a:t>
            </a:r>
            <a:r>
              <a:rPr lang="cs-C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NEMPRI)</a:t>
            </a: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94A15-C206-4292-A047-BB10EDABDA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1283</Words>
  <Application>Microsoft Office PowerPoint</Application>
  <PresentationFormat>Širokoúhlá obrazovka</PresentationFormat>
  <Paragraphs>157</Paragraphs>
  <Slides>27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Elektronizace dávek nemocenského pojištění</vt:lpstr>
      <vt:lpstr>Zavedení elektronizace dávek NP</vt:lpstr>
      <vt:lpstr>Principy elektronizace dávek nemocenského pojištění</vt:lpstr>
      <vt:lpstr>Principy elektronizace dávek nemocenského pojištění</vt:lpstr>
      <vt:lpstr>Principy elektronizace dávek nemocenského pojištění</vt:lpstr>
      <vt:lpstr>Principy elektronizace dávek nemocenského pojištění</vt:lpstr>
      <vt:lpstr>Změny v eNeschopence</vt:lpstr>
      <vt:lpstr>Procesní mapa</vt:lpstr>
      <vt:lpstr>Popis procesní mapy</vt:lpstr>
      <vt:lpstr>Prezentace aplikace PowerPoint</vt:lpstr>
      <vt:lpstr>Prezentace aplikace PowerPoint</vt:lpstr>
      <vt:lpstr>Prezentace aplikace PowerPoint</vt:lpstr>
      <vt:lpstr>Prezentace aplikace PowerPoint</vt:lpstr>
      <vt:lpstr>Procesní mapa</vt:lpstr>
      <vt:lpstr>Popis procesní mapy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Procesní mapa</vt:lpstr>
      <vt:lpstr>Popis procesní mapy</vt:lpstr>
      <vt:lpstr>Procesní mapa</vt:lpstr>
      <vt:lpstr>Popis procesní mapy</vt:lpstr>
      <vt:lpstr>Procesní mapa</vt:lpstr>
      <vt:lpstr>Popis procesní mapy</vt:lpstr>
      <vt:lpstr>Prezentace aplikace PowerPoint</vt:lpstr>
    </vt:vector>
  </TitlesOfParts>
  <Company>ČSSZ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Koukolová Tereza (ČSSZ 0)</dc:creator>
  <cp:lastModifiedBy>Huřťáková Martina (ČSSZ 32)</cp:lastModifiedBy>
  <cp:revision>76</cp:revision>
  <cp:lastPrinted>2024-03-20T10:22:04Z</cp:lastPrinted>
  <dcterms:created xsi:type="dcterms:W3CDTF">2023-03-02T13:57:36Z</dcterms:created>
  <dcterms:modified xsi:type="dcterms:W3CDTF">2024-09-06T03:34:54Z</dcterms:modified>
</cp:coreProperties>
</file>