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7" r:id="rId17"/>
    <p:sldId id="278" r:id="rId18"/>
    <p:sldId id="279" r:id="rId19"/>
    <p:sldId id="268" r:id="rId20"/>
    <p:sldId id="280" r:id="rId21"/>
    <p:sldId id="281" r:id="rId22"/>
    <p:sldId id="270" r:id="rId23"/>
    <p:sldId id="257" r:id="rId24"/>
    <p:sldId id="259" r:id="rId25"/>
    <p:sldId id="258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72A59-ADC4-471B-890F-9ED2D9991B19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D8238-A6B4-4955-8D2A-F5B3D7886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3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F1D7-C3F7-48EA-BD07-508A1D22B9E9}" type="datetime1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65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2B43-A2F9-46FF-A615-81587A5A013A}" type="datetime1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6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6856-3FD3-4570-A84E-31BBB4CD1CEA}" type="datetime1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00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398-CC3F-4FDF-B8BE-C428D8BA38E2}" type="datetime1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43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29FC-FBE2-4CA5-B759-091BB99936E6}" type="datetime1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57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D0CC-9A5C-4A98-82BF-FC44FA10E6FF}" type="datetime1">
              <a:rPr lang="cs-CZ" smtClean="0"/>
              <a:t>17.06.2024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24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53D-E7F3-443E-AA8C-8172A17ADE9B}" type="datetime1">
              <a:rPr lang="cs-CZ" smtClean="0"/>
              <a:t>17.06.2024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5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C944-34BF-47B1-AFCF-2EA0E91304EA}" type="datetime1">
              <a:rPr lang="cs-CZ" smtClean="0"/>
              <a:t>17.06.2024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83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2E7E-0023-4A84-A0D8-CD13F25EEF0E}" type="datetime1">
              <a:rPr lang="cs-CZ" smtClean="0"/>
              <a:t>17.06.2024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85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A1A9-0CD0-49AC-9390-864DABEF81B6}" type="datetime1">
              <a:rPr lang="cs-CZ" smtClean="0"/>
              <a:t>17.06.2024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9F66-6C57-4695-87BB-7393B426D40E}" type="datetime1">
              <a:rPr lang="cs-CZ" smtClean="0"/>
              <a:t>17.06.2024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9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CA09-FB57-4518-B0CB-8B477F92E050}" type="datetime1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05028C3-84A1-64DF-0067-C0EFC8390FF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hdr"/>
              </p:ext>
            </p:extLst>
          </p:nvPr>
        </p:nvSpPr>
        <p:spPr>
          <a:xfrm>
            <a:off x="5864987" y="63500"/>
            <a:ext cx="487363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4447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cssz.cz/web/cz/informace-pro-vyvojare-lekarskeho-sw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sz.cz/status.html" TargetMode="External"/><Relationship Id="rId5" Type="http://schemas.openxmlformats.org/officeDocument/2006/relationships/hyperlink" Target="mailto:podpora.eneschopenka@cssz.cz" TargetMode="External"/><Relationship Id="rId4" Type="http://schemas.openxmlformats.org/officeDocument/2006/relationships/hyperlink" Target="https://www.cssz.cz/web/cz/odber-novinek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8323" y="3470711"/>
            <a:ext cx="5447251" cy="1056183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Elektronizace</a:t>
            </a:r>
            <a:b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dalších dávek nemocenského pojištění</a:t>
            </a:r>
            <a:b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Služby pro lékařské SW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8323" y="4642273"/>
            <a:ext cx="5359167" cy="70753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Pavel Borkovec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architect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(Asseco Central Europe)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29842" y="4584583"/>
            <a:ext cx="4941116" cy="0"/>
          </a:xfrm>
          <a:prstGeom prst="line">
            <a:avLst/>
          </a:prstGeom>
          <a:ln w="19050">
            <a:solidFill>
              <a:srgbClr val="005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nadpis 2"/>
          <p:cNvSpPr txBox="1">
            <a:spLocks/>
          </p:cNvSpPr>
          <p:nvPr/>
        </p:nvSpPr>
        <p:spPr>
          <a:xfrm>
            <a:off x="668323" y="6088492"/>
            <a:ext cx="5359167" cy="70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13.6.2024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834057"/>
            <a:ext cx="2100624" cy="751009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62" y="863332"/>
            <a:ext cx="1426240" cy="692458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54" y="909707"/>
            <a:ext cx="2201472" cy="5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18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PodaniRpop1 - Rozhodnutí o potřebě ošetřování/péče – vznik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10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96BADB7-36FC-66C9-1079-BAEC871CC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384" y="1109133"/>
            <a:ext cx="4416431" cy="57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60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PodaniRpop2 - Rozhodnutí o potřebě ošetřování/péče – ukončení 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9600FFD-E5DC-03A8-14BA-A042B46B6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37392" y="1825625"/>
            <a:ext cx="2917215" cy="435133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PodaniRpdp1 - Rozhodnutí o potřebě dlouhodobé péče – vznik 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E07844F-3B8F-5EE9-84C8-5285439D4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541" y="1029500"/>
            <a:ext cx="3418784" cy="582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038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PodaniRpdp2 - Rozhodnutí o potřebě dlouhodobé péče – ukončení 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CAAE6E-0677-E18B-3A7A-865BE7B7F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725" y="1339056"/>
            <a:ext cx="39528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97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PodaniPtNp</a:t>
            </a:r>
            <a: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Potvrzení o trvání  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6553DE-0F8A-029C-E3CC-4A589D3C8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812" y="1429809"/>
            <a:ext cx="37623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84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PodaniHolNp</a:t>
            </a:r>
            <a: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Hlášení ošetřujícího lékaře   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7686C5D-315D-D1F7-CF32-8A75D5FB0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599" y="1287898"/>
            <a:ext cx="3978793" cy="54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07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Služba pro načtení vlastních podání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IkreNpVratPodaniDleIcpe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IkreNpVratPodaniDleRc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IkreNpVratPodaniDleCislaRozhodnuti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IkreNpVratDetailPodani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F692C5-4249-BF14-0BD5-878A33583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629" y="1536700"/>
            <a:ext cx="63912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40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Načtení seznamu podání – odpověď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Vrací se seznam dohledaných podání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Stavy podání</a:t>
            </a:r>
          </a:p>
          <a:p>
            <a:pPr lvl="1"/>
            <a:r>
              <a:rPr lang="cs-CZ" sz="1400" dirty="0"/>
              <a:t>VZP – podání je ve zpracování</a:t>
            </a:r>
          </a:p>
          <a:p>
            <a:pPr lvl="1"/>
            <a:r>
              <a:rPr lang="cs-CZ" sz="1400" dirty="0"/>
              <a:t>STR – podání bylo na ČSSZ stornováno</a:t>
            </a:r>
          </a:p>
          <a:p>
            <a:pPr lvl="1"/>
            <a:r>
              <a:rPr lang="cs-CZ" sz="1400" dirty="0"/>
              <a:t>ZPR – podání je zpracováno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E88B4E-AED0-82B6-DC99-5C183B84F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491" y="1439333"/>
            <a:ext cx="524767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6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Načtení detailu podání – odpověď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Vrací se detail konkrétního podání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2E562C-17E0-DBAB-9414-6BCCAF744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442" y="1260475"/>
            <a:ext cx="5656291" cy="55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04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C2A7F0C-CCC1-F250-82FC-0370BE3E5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122" y="1261658"/>
            <a:ext cx="7081230" cy="55237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Sdílené služby z eNeschopenky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069702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IkreDpnVratNotifikace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bude podporovat i podání NP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Změna stavu podání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Změna identifikace pojištěnce (</a:t>
            </a:r>
            <a:r>
              <a:rPr 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jméno+příjmení+datum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narození -&gt; RČ/EČP)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Došlo k převzetí případu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47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Rozšíření služeb o nové dávky NP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Peněžitá pomoc v mateřství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o datu porodu – </a:t>
            </a:r>
            <a:r>
              <a:rPr lang="cs-CZ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PodaniPdp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Otcovská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o hospitalizaci dítěte ze zdravotních důvodů – </a:t>
            </a:r>
            <a:r>
              <a:rPr lang="cs-CZ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PodaniPhdzd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ošetřování/péče – vznik -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PodaniRpop1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ošetřování/péče – ukončení –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PodaniRpop2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o trvání – </a:t>
            </a:r>
            <a:r>
              <a:rPr lang="cs-CZ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PodaniPtNp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Hlášení ošetřujícího lékaře – </a:t>
            </a:r>
            <a:r>
              <a:rPr lang="cs-CZ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PodaniHolNp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dlouhodobé péče – vznik –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PodaniRpdp1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dlouhodobé péče – ukončení –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PodaniRpdp2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o trvání – </a:t>
            </a:r>
            <a:r>
              <a:rPr lang="cs-CZ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PodaniPtNp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Hlášení ošetřujícího lékaře – </a:t>
            </a:r>
            <a:r>
              <a:rPr lang="cs-CZ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PodaniHolNp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</a:t>
            </a:fld>
            <a:endParaRPr lang="cs-CZ"/>
          </a:p>
        </p:txBody>
      </p:sp>
      <p:pic>
        <p:nvPicPr>
          <p:cNvPr id="1026" name="Picture 2" descr="Výpadek příjmu kvůli nemoci dítěte dorovná komerční pojištění">
            <a:extLst>
              <a:ext uri="{FF2B5EF4-FFF2-40B4-BE49-F238E27FC236}">
                <a16:creationId xmlns:a16="http://schemas.microsoft.com/office/drawing/2014/main" id="{AD520289-59D3-B834-5D22-C5A5DDB34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35" y="3575569"/>
            <a:ext cx="4729808" cy="26013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02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Sdílené služby z eNeschopenky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IkreDpnVratAdresuPojistence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Dohledání osoby dle RČ/EČP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Dohledání adresy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20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40562C-7DB3-2C74-26CA-871D906FD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899" y="1371600"/>
            <a:ext cx="693108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66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Sdílené služby z eNeschopenky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IkreDpnSpravaIcpe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IkreDpnVytvorIcpe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IkreDpnVratIcpe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IkreDpnZneplatniIcpe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969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Kontroly při příjmu podání budou analogické jako u eNeschopenky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PREKROCENA_LHUTA_PRO_ODESLANI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NESPRAVNE_DATUM_V_CISLE_ROZHODNUTI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NEEXISTUJE_RADNE_PODANI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NENI_VLASTNI_PRIPAD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CISLO_ROZHODNUTI_PRO_JINY_TYP_PODANI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PREDCHOZI_PODANI_ PRO JINOU OSOBU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DUPLICITNI_PODANI_NP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22</a:t>
            </a:fld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85A3D1-4A85-86F5-4055-E9D54683E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294" y="1870075"/>
            <a:ext cx="1273812" cy="12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F9B7713-86C1-F366-CC34-F2A95C23C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412353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156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Harmonogram</a:t>
            </a:r>
            <a:r>
              <a:rPr lang="cs-CZ" dirty="0"/>
              <a:t> </a:t>
            </a:r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23</a:t>
            </a:fld>
            <a:endParaRPr lang="cs-CZ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074477"/>
              </p:ext>
            </p:extLst>
          </p:nvPr>
        </p:nvGraphicFramePr>
        <p:xfrm>
          <a:off x="1045029" y="1843314"/>
          <a:ext cx="9753600" cy="4513034"/>
        </p:xfrm>
        <a:graphic>
          <a:graphicData uri="http://schemas.openxmlformats.org/drawingml/2006/table">
            <a:tbl>
              <a:tblPr/>
              <a:tblGrid>
                <a:gridCol w="7848819">
                  <a:extLst>
                    <a:ext uri="{9D8B030D-6E8A-4147-A177-3AD203B41FA5}">
                      <a16:colId xmlns:a16="http://schemas.microsoft.com/office/drawing/2014/main" val="3009325517"/>
                    </a:ext>
                  </a:extLst>
                </a:gridCol>
                <a:gridCol w="1904781">
                  <a:extLst>
                    <a:ext uri="{9D8B030D-6E8A-4147-A177-3AD203B41FA5}">
                      <a16:colId xmlns:a16="http://schemas.microsoft.com/office/drawing/2014/main" val="2596209844"/>
                    </a:ext>
                  </a:extLst>
                </a:gridCol>
              </a:tblGrid>
              <a:tr h="57859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Vývojáři lékařských a nemocničních SW (LSW)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061640"/>
                  </a:ext>
                </a:extLst>
              </a:tr>
              <a:tr h="49180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Vývojářský workshop pro LSW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13.06.2024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98494"/>
                  </a:ext>
                </a:extLst>
              </a:tr>
              <a:tr h="49180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Zveřejnění upraveného popisu rozhraní na základě připomínek z workshopu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04.07.2024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182825"/>
                  </a:ext>
                </a:extLst>
              </a:tr>
              <a:tr h="49180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Spuštění testovacího prostředí pro LSW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05.08.2024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013950"/>
                  </a:ext>
                </a:extLst>
              </a:tr>
              <a:tr h="49180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Vývojáři mzdových a personálních SW (HR systémů)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659838"/>
                  </a:ext>
                </a:extLst>
              </a:tr>
              <a:tr h="49180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Předběžný popis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datové věty NEMPRI_2025 pro zaměstnavatele 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31.08.2024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178763"/>
                  </a:ext>
                </a:extLst>
              </a:tr>
              <a:tr h="49180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Vývojářský workshop pro HR systémy 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10.09.2024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243279"/>
                  </a:ext>
                </a:extLst>
              </a:tr>
              <a:tr h="49180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Fixovaná NEMPRI_2025 + služeb; spuštění testovacího prostředí pro HR SW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20.09.2024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855550"/>
                  </a:ext>
                </a:extLst>
              </a:tr>
              <a:tr h="49180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Nasazení do PP - spuštění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01.01.2025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83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002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Důležité kontakty a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417179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Informace pro vývojáře lékařských SW (dokumentace API)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https://www.cssz.cz/web/cz/informace-pro-vyvojare-lekarskeho-sw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Odběr novinek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https://www.cssz.cz/web/cz/odber-novinek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Kontaktní email pro řešení problémů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podpora.eneschopenka@cssz.cz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Informace o dostupnosti elektronických služeb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https://www.cssz.cz/status.html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6824D7-0C9F-63DF-9340-97CA9B76E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0587" y="2882149"/>
            <a:ext cx="3578334" cy="38393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FD2CB1A-0EF4-0BB9-94B2-D464AC3096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5816" y="1435756"/>
            <a:ext cx="3777046" cy="22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2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68323" y="2323749"/>
            <a:ext cx="9144000" cy="105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68323" y="4642273"/>
            <a:ext cx="535916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Pavel Borkovec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729842" y="4584583"/>
            <a:ext cx="4941116" cy="0"/>
          </a:xfrm>
          <a:prstGeom prst="line">
            <a:avLst/>
          </a:prstGeom>
          <a:ln w="19050">
            <a:solidFill>
              <a:srgbClr val="005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25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834057"/>
            <a:ext cx="2100624" cy="7510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20" y="863332"/>
            <a:ext cx="1426240" cy="692458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88" y="863332"/>
            <a:ext cx="2201472" cy="5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9D3E4C9-559D-C0EC-FAC4-8C9EB5C37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513" y="2295643"/>
            <a:ext cx="3862773" cy="4667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Stávající rozhraní B2B DPN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Rozšíření kontaktní informace o </a:t>
            </a:r>
            <a:r>
              <a:rPr lang="cs-CZ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(telefon už je nyní součástí datové věty)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Pacient bude notifikován dle uvedeného kontaktu o každém doručeném podání (pokud bude kontakt vyplněn)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Pacientovi nemusí být tištěn průkaz pojištěnce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 vyžadována </a:t>
            </a:r>
            <a:r>
              <a:rPr lang="cs-CZ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informace o verzi 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klientského SW (od verze 1.15)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autentizačních certifikátů od </a:t>
            </a:r>
            <a:r>
              <a:rPr lang="cs-CZ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ÚZIS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 PZS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3</a:t>
            </a:fld>
            <a:endParaRPr lang="cs-CZ"/>
          </a:p>
        </p:txBody>
      </p:sp>
      <p:pic>
        <p:nvPicPr>
          <p:cNvPr id="1026" name="Picture 2" descr="SÚKL Api">
            <a:extLst>
              <a:ext uri="{FF2B5EF4-FFF2-40B4-BE49-F238E27FC236}">
                <a16:creationId xmlns:a16="http://schemas.microsoft.com/office/drawing/2014/main" id="{63062174-E52F-FB33-EB23-B36053229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62" y="5984271"/>
            <a:ext cx="1324954" cy="3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FCF41FE-1907-3D90-76AF-309EE0A10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345" y="3424279"/>
            <a:ext cx="4800884" cy="1978351"/>
          </a:xfrm>
          <a:prstGeom prst="rect">
            <a:avLst/>
          </a:prstGeom>
        </p:spPr>
      </p:pic>
      <p:pic>
        <p:nvPicPr>
          <p:cNvPr id="1028" name="Picture 4" descr="Úvod - ÚZIS ČR">
            <a:extLst>
              <a:ext uri="{FF2B5EF4-FFF2-40B4-BE49-F238E27FC236}">
                <a16:creationId xmlns:a16="http://schemas.microsoft.com/office/drawing/2014/main" id="{83D76785-FC0C-0FF4-12B1-EF1367A8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71" y="5897736"/>
            <a:ext cx="806319" cy="55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928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Rozšíření rozhraní B2B DPN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Stávající rozhraní (ws.cssz.cz) bude doplněno o nové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endpointy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Služby pro příjem podání: IkreNpPripravPodani-v1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Služby pro poskytování přijatých podání: IkreNpVratPodani-v1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Podání neobsahují údaje o zaměstnavateli ani údaje o správci pojištění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Nepracuje se s případy (stavem, který je evidován na ČSSZ)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Podání od lékaře jsou hned k dispozici pojištěncům i zaměstnavatelům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4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E1D5B2-C96D-0D69-61C7-2E26EEAD8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3" y="3429000"/>
            <a:ext cx="4826000" cy="34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00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Odlišení jednotlivých druhů podání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Identifikátor elektronického podání má celkem 18 znaků a liší se pro podání z lékařského SW a z ePortálu: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Lékařský SW: &lt;ICPE&gt;&lt;RRMMDD&gt;&lt;PORADOVE CISLO&gt;&lt;</a:t>
            </a:r>
            <a:r>
              <a:rPr lang="cs-CZ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DRUH_DAVKY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ePortál: &lt;ICPE&gt;&lt;CISLO_ZE_SEKVENCE&gt;&lt;</a:t>
            </a:r>
            <a:r>
              <a:rPr lang="cs-CZ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DRUH_DAVKY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&lt;ICPE&gt; je IČPE PZS, který podání vystavil (8 znaků)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&lt;RRMMDD&gt; je datum vystavení podání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&lt;PORADOVE CISLO&gt; je pořadové číslo podání v rámci jednoho IČPE a dne (3 cifry)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&lt;CISLO_ZE_SEKVENCE&gt; je číslo ze sekvence, která začíná 600000000 (9 cifer)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&lt;DRUH_DAVKY&gt; je písmeno označující, pro který druh dávky bylo podání vystaveno (1 znak):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M=PPM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T=otcovská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N=ošetřovné z důvodu ošetřování osoby/dítěte nebo péče o dítě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L=dlouhodobé ošetřovné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papírových podání bude používáno 8 znaků: 7 cifer + 1 znak rozlišující druh dávky (viz &lt;DRUH_DAVKY&gt;)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6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Služba pro příjem podání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Operace podle typů podání: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IkreNpPripravPodaniPdp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IkreNpPripravPodaniPhdzd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IkreNpPripravPodaniRpop1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IkreNpPripravPodaniRpop2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IkreNpPripravPodaniRpdp1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IkreNpPripravPodaniRpdp2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IkreNpPripravPodaniPtNp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IkreNpPripravPodaniHolNp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Stejné hlavičkové údaje jako u DPN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 odesílat s elektronickým podpisem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39EE252-CEC6-19F3-1D25-77817BC5E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246" y="1690688"/>
            <a:ext cx="5591074" cy="45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66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přijetí podání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Stejná odpověď jako u DPN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(OK/CHYBA)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Identifikátor podání (GUID)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79988F1-14A9-9D91-896F-2E844326A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353" y="1690688"/>
            <a:ext cx="67913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05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PodaniPdp</a:t>
            </a:r>
            <a: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Potvrzení o datu porodu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8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280E1B8-8D01-B505-1B99-2B93F0DC7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170" y="1315616"/>
            <a:ext cx="5597532" cy="55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94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PodaniPhdzd</a:t>
            </a:r>
            <a: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Potvrzení o hospitalizaci dítěte ze zdravotních důvodů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B9FA0F-89B9-7D14-D386-F3E07853D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36914"/>
            <a:ext cx="4757655" cy="51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05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Metadata/LabelInfo.xml><?xml version="1.0" encoding="utf-8"?>
<clbl:labelList xmlns:clbl="http://schemas.microsoft.com/office/2020/mipLabelMetadata">
  <clbl:label id="{c84226ac-d152-4259-96d9-9ea797342374}" enabled="1" method="Standard" siteId="{6573a299-ce07-4046-aaa3-db180daff1ae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2533</TotalTime>
  <Words>739</Words>
  <Application>Microsoft Office PowerPoint</Application>
  <PresentationFormat>Širokoúhlá obrazovka</PresentationFormat>
  <Paragraphs>173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Wingdings</vt:lpstr>
      <vt:lpstr>Motiv Office</vt:lpstr>
      <vt:lpstr>Elektronizace dalších dávek nemocenského pojištění  Služby pro lékařské SW</vt:lpstr>
      <vt:lpstr>Rozšíření služeb o nové dávky NP</vt:lpstr>
      <vt:lpstr>Stávající rozhraní B2B DPN</vt:lpstr>
      <vt:lpstr>Rozšíření rozhraní B2B DPN</vt:lpstr>
      <vt:lpstr>Odlišení jednotlivých druhů podání</vt:lpstr>
      <vt:lpstr>Služba pro příjem podání</vt:lpstr>
      <vt:lpstr>Potvrzení přijetí podání</vt:lpstr>
      <vt:lpstr>PodaniPdp - Potvrzení o datu porodu</vt:lpstr>
      <vt:lpstr>PodaniPhdzd - Potvrzení o hospitalizaci dítěte ze zdravotních důvodů </vt:lpstr>
      <vt:lpstr>PodaniRpop1 - Rozhodnutí o potřebě ošetřování/péče – vznik  </vt:lpstr>
      <vt:lpstr>PodaniRpop2 - Rozhodnutí o potřebě ošetřování/péče – ukončení  </vt:lpstr>
      <vt:lpstr>PodaniRpdp1 - Rozhodnutí o potřebě dlouhodobé péče – vznik   </vt:lpstr>
      <vt:lpstr>PodaniRpdp2 - Rozhodnutí o potřebě dlouhodobé péče – ukončení   </vt:lpstr>
      <vt:lpstr>PodaniPtNp - Potvrzení o trvání    </vt:lpstr>
      <vt:lpstr>PodaniHolNp - Hlášení ošetřujícího lékaře     </vt:lpstr>
      <vt:lpstr>Služba pro načtení vlastních podání</vt:lpstr>
      <vt:lpstr>Načtení seznamu podání – odpověď </vt:lpstr>
      <vt:lpstr>Načtení detailu podání – odpověď </vt:lpstr>
      <vt:lpstr>Sdílené služby z eNeschopenky</vt:lpstr>
      <vt:lpstr>Sdílené služby z eNeschopenky</vt:lpstr>
      <vt:lpstr>Sdílené služby z eNeschopenky</vt:lpstr>
      <vt:lpstr>Kontroly</vt:lpstr>
      <vt:lpstr>Harmonogram </vt:lpstr>
      <vt:lpstr>Důležité kontakty a služby</vt:lpstr>
      <vt:lpstr>Prezentace aplikace PowerPoint</vt:lpstr>
    </vt:vector>
  </TitlesOfParts>
  <Company>ČSSZ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Koukolová Tereza (ČSSZ 0)</dc:creator>
  <cp:lastModifiedBy>Langová Petra (ČSSZ 51)</cp:lastModifiedBy>
  <cp:revision>18</cp:revision>
  <dcterms:created xsi:type="dcterms:W3CDTF">2023-03-02T13:57:36Z</dcterms:created>
  <dcterms:modified xsi:type="dcterms:W3CDTF">2024-06-17T15:29:40Z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Motiv Office:8</vt:lpwstr>
  </property>
  <property fmtid="{D5CDD505-2E9C-101B-9397-08002B2CF9AE}" pid="3" name="ClassificationContentMarkingHeaderText">
    <vt:lpwstr>INTERNAL</vt:lpwstr>
  </property>
</Properties>
</file>